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8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64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38200" y="626364"/>
            <a:ext cx="8305799" cy="621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38200" y="626364"/>
            <a:ext cx="8305799" cy="621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026113" cy="6852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38200" y="626364"/>
            <a:ext cx="8305799" cy="6210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4961" y="1083056"/>
            <a:ext cx="7974076" cy="429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3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4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5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9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9.png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9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9.png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9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2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9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g"/><Relationship Id="rId3" Type="http://schemas.openxmlformats.org/officeDocument/2006/relationships/image" Target="../media/image2.jpg"/><Relationship Id="rId7" Type="http://schemas.openxmlformats.org/officeDocument/2006/relationships/image" Target="../media/image19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9.png"/><Relationship Id="rId4" Type="http://schemas.openxmlformats.org/officeDocument/2006/relationships/image" Target="../media/image4.png"/><Relationship Id="rId9" Type="http://schemas.openxmlformats.org/officeDocument/2006/relationships/image" Target="../media/image195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9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1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1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2.png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2.jpg"/><Relationship Id="rId7" Type="http://schemas.openxmlformats.org/officeDocument/2006/relationships/image" Target="../media/image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3.png"/><Relationship Id="rId4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g"/><Relationship Id="rId3" Type="http://schemas.openxmlformats.org/officeDocument/2006/relationships/image" Target="../media/image2.jpg"/><Relationship Id="rId7" Type="http://schemas.openxmlformats.org/officeDocument/2006/relationships/image" Target="../media/image20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5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5.png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3" Type="http://schemas.openxmlformats.org/officeDocument/2006/relationships/image" Target="../media/image2.jpg"/><Relationship Id="rId7" Type="http://schemas.openxmlformats.org/officeDocument/2006/relationships/image" Target="../media/image20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05.png"/><Relationship Id="rId10" Type="http://schemas.openxmlformats.org/officeDocument/2006/relationships/image" Target="../media/image212.png"/><Relationship Id="rId4" Type="http://schemas.openxmlformats.org/officeDocument/2006/relationships/image" Target="../media/image4.png"/><Relationship Id="rId9" Type="http://schemas.openxmlformats.org/officeDocument/2006/relationships/image" Target="../media/image21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.jpg"/><Relationship Id="rId7" Type="http://schemas.openxmlformats.org/officeDocument/2006/relationships/image" Target="../media/image2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13.png"/><Relationship Id="rId10" Type="http://schemas.openxmlformats.org/officeDocument/2006/relationships/image" Target="../media/image217.png"/><Relationship Id="rId4" Type="http://schemas.openxmlformats.org/officeDocument/2006/relationships/image" Target="../media/image4.png"/><Relationship Id="rId9" Type="http://schemas.openxmlformats.org/officeDocument/2006/relationships/image" Target="../media/image21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13.png"/><Relationship Id="rId4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jpg"/><Relationship Id="rId3" Type="http://schemas.openxmlformats.org/officeDocument/2006/relationships/image" Target="../media/image2.jpg"/><Relationship Id="rId7" Type="http://schemas.openxmlformats.org/officeDocument/2006/relationships/image" Target="../media/image22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19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5.png"/><Relationship Id="rId4" Type="http://schemas.openxmlformats.org/officeDocument/2006/relationships/image" Target="../media/image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6.png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8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9.png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0.png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5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.jpg"/><Relationship Id="rId7" Type="http://schemas.openxmlformats.org/officeDocument/2006/relationships/image" Target="../media/image23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0.png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5.png"/><Relationship Id="rId4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jpg"/><Relationship Id="rId7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5.png"/><Relationship Id="rId4" Type="http://schemas.openxmlformats.org/officeDocument/2006/relationships/image" Target="../media/image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0.png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25.png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0.png"/><Relationship Id="rId4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3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3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jpg"/><Relationship Id="rId7" Type="http://schemas.openxmlformats.org/officeDocument/2006/relationships/image" Target="../media/image5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5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2.jpg"/><Relationship Id="rId7" Type="http://schemas.openxmlformats.org/officeDocument/2006/relationships/image" Target="../media/image6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jpg"/><Relationship Id="rId7" Type="http://schemas.openxmlformats.org/officeDocument/2006/relationships/image" Target="../media/image6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7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2.jpg"/><Relationship Id="rId7" Type="http://schemas.openxmlformats.org/officeDocument/2006/relationships/image" Target="../media/image9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0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2.jpg"/><Relationship Id="rId7" Type="http://schemas.openxmlformats.org/officeDocument/2006/relationships/image" Target="../media/image9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3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2.jpg"/><Relationship Id="rId7" Type="http://schemas.openxmlformats.org/officeDocument/2006/relationships/image" Target="../media/image9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9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2.jpg"/><Relationship Id="rId7" Type="http://schemas.openxmlformats.org/officeDocument/2006/relationships/image" Target="../media/image10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7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7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0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2.jpg"/><Relationship Id="rId7" Type="http://schemas.openxmlformats.org/officeDocument/2006/relationships/image" Target="../media/image11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2.jpg"/><Relationship Id="rId7" Type="http://schemas.openxmlformats.org/officeDocument/2006/relationships/image" Target="../media/image11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6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3" Type="http://schemas.openxmlformats.org/officeDocument/2006/relationships/image" Target="../media/image2.jpg"/><Relationship Id="rId7" Type="http://schemas.openxmlformats.org/officeDocument/2006/relationships/image" Target="../media/image121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11" Type="http://schemas.openxmlformats.org/officeDocument/2006/relationships/image" Target="../media/image125.jpg"/><Relationship Id="rId5" Type="http://schemas.openxmlformats.org/officeDocument/2006/relationships/image" Target="../media/image6.png"/><Relationship Id="rId10" Type="http://schemas.openxmlformats.org/officeDocument/2006/relationships/image" Target="../media/image124.jpg"/><Relationship Id="rId4" Type="http://schemas.openxmlformats.org/officeDocument/2006/relationships/image" Target="../media/image4.png"/><Relationship Id="rId9" Type="http://schemas.openxmlformats.org/officeDocument/2006/relationships/image" Target="../media/image12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3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4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3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5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3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35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3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0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0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0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4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1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4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5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7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7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1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3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4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5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7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9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0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1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6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1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2.jpg"/><Relationship Id="rId7" Type="http://schemas.openxmlformats.org/officeDocument/2006/relationships/image" Target="../media/image16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jpg"/><Relationship Id="rId7" Type="http://schemas.openxmlformats.org/officeDocument/2006/relationships/image" Target="../media/image2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2.jpg"/><Relationship Id="rId7" Type="http://schemas.openxmlformats.org/officeDocument/2006/relationships/image" Target="../media/image16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67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0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2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5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6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6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2.jpg"/><Relationship Id="rId7" Type="http://schemas.openxmlformats.org/officeDocument/2006/relationships/image" Target="../media/image17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7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7.png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2000"/>
            <a:ext cx="6248400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8" y="971803"/>
            <a:ext cx="6093461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ETL with SQL</a:t>
            </a:r>
            <a:r>
              <a:rPr sz="3600" b="1" spc="-6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spc="-5" dirty="0">
                <a:solidFill>
                  <a:srgbClr val="C00000"/>
                </a:solidFill>
                <a:latin typeface="Calibri"/>
                <a:cs typeface="Calibri"/>
              </a:rPr>
              <a:t>Server  </a:t>
            </a:r>
            <a:r>
              <a:rPr sz="3600" b="1" spc="-25" dirty="0">
                <a:solidFill>
                  <a:srgbClr val="C00000"/>
                </a:solidFill>
                <a:latin typeface="Calibri"/>
                <a:cs typeface="Calibri"/>
              </a:rPr>
              <a:t>Integration</a:t>
            </a:r>
            <a:r>
              <a:rPr sz="3600" b="1" spc="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C00000"/>
                </a:solidFill>
                <a:latin typeface="Calibri"/>
                <a:cs typeface="Calibri"/>
              </a:rPr>
              <a:t>Services</a:t>
            </a:r>
            <a:r>
              <a:rPr lang="en-US" sz="3600" b="1" dirty="0">
                <a:solidFill>
                  <a:srgbClr val="C00000"/>
                </a:solidFill>
                <a:latin typeface="Calibri"/>
                <a:cs typeface="Calibri"/>
              </a:rPr>
              <a:t>(SSIS)</a:t>
            </a:r>
            <a:endParaRPr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0" y="3297935"/>
            <a:ext cx="3409187" cy="2895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0" y="3543300"/>
            <a:ext cx="4762487" cy="236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2608" y="193547"/>
            <a:ext cx="3942587" cy="832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Executing </a:t>
            </a:r>
            <a:r>
              <a:rPr spc="-5" dirty="0"/>
              <a:t>SSIS</a:t>
            </a:r>
            <a:r>
              <a:rPr spc="20" dirty="0"/>
              <a:t> </a:t>
            </a:r>
            <a:r>
              <a:rPr spc="-20" dirty="0"/>
              <a:t>Packages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35940" y="1022705"/>
            <a:ext cx="5767070" cy="18542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SSIS packages can be </a:t>
            </a:r>
            <a:r>
              <a:rPr sz="2000" spc="5" dirty="0">
                <a:latin typeface="Calibri"/>
                <a:cs typeface="Calibri"/>
              </a:rPr>
              <a:t>executed </a:t>
            </a:r>
            <a:r>
              <a:rPr sz="2000" dirty="0">
                <a:latin typeface="Calibri"/>
                <a:cs typeface="Calibri"/>
              </a:rPr>
              <a:t>using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0" dirty="0">
                <a:latin typeface="Calibri"/>
                <a:cs typeface="Calibri"/>
              </a:rPr>
              <a:t>DTEXEC.exe </a:t>
            </a:r>
            <a:r>
              <a:rPr sz="2000" spc="-40" dirty="0">
                <a:latin typeface="Calibri"/>
                <a:cs typeface="Calibri"/>
              </a:rPr>
              <a:t>Command </a:t>
            </a:r>
            <a:r>
              <a:rPr sz="2000" spc="-30" dirty="0">
                <a:latin typeface="Calibri"/>
                <a:cs typeface="Calibri"/>
              </a:rPr>
              <a:t>Line</a:t>
            </a:r>
            <a:r>
              <a:rPr sz="2000" spc="-23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Utility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30" dirty="0">
                <a:latin typeface="Calibri"/>
                <a:cs typeface="Calibri"/>
              </a:rPr>
              <a:t>DTEXECUI.exec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Utility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75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Calibri"/>
                <a:cs typeface="Calibri"/>
              </a:rPr>
              <a:t>SQL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Agent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Business </a:t>
            </a:r>
            <a:r>
              <a:rPr sz="2000" spc="-10" dirty="0">
                <a:latin typeface="Calibri"/>
                <a:cs typeface="Calibri"/>
              </a:rPr>
              <a:t>Intelligence Development </a:t>
            </a:r>
            <a:r>
              <a:rPr sz="2000" dirty="0">
                <a:latin typeface="Calibri"/>
                <a:cs typeface="Calibri"/>
              </a:rPr>
              <a:t>Studio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(BIDS)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00800" y="914400"/>
            <a:ext cx="1981199" cy="33680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5495" y="2662427"/>
            <a:ext cx="2508504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35495" y="3230956"/>
            <a:ext cx="2508504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233420">
              <a:lnSpc>
                <a:spcPct val="100000"/>
              </a:lnSpc>
              <a:spcBef>
                <a:spcPts val="175"/>
              </a:spcBef>
            </a:pPr>
            <a:r>
              <a:rPr spc="-30" dirty="0"/>
              <a:t>Event </a:t>
            </a:r>
            <a:r>
              <a:rPr spc="-15" dirty="0"/>
              <a:t>Handlers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67157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30" dirty="0"/>
              <a:t>Event</a:t>
            </a:r>
            <a:r>
              <a:rPr spc="-5" dirty="0"/>
              <a:t> </a:t>
            </a:r>
            <a:r>
              <a:rPr spc="-15" dirty="0"/>
              <a:t>Handlers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930656"/>
            <a:ext cx="7727315" cy="5573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Event </a:t>
            </a:r>
            <a:r>
              <a:rPr sz="2000" spc="-5" dirty="0">
                <a:latin typeface="Calibri"/>
                <a:cs typeface="Calibri"/>
              </a:rPr>
              <a:t>handlers call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spc="-15" dirty="0">
                <a:latin typeface="Calibri"/>
                <a:cs typeface="Calibri"/>
              </a:rPr>
              <a:t>events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spc="-15" dirty="0">
                <a:latin typeface="Calibri"/>
                <a:cs typeface="Calibri"/>
              </a:rPr>
              <a:t>errors </a:t>
            </a:r>
            <a:r>
              <a:rPr sz="2000" spc="-5" dirty="0">
                <a:latin typeface="Calibri"/>
                <a:cs typeface="Calibri"/>
              </a:rPr>
              <a:t>or warnings </a:t>
            </a:r>
            <a:r>
              <a:rPr sz="2000" dirty="0">
                <a:latin typeface="Calibri"/>
                <a:cs typeface="Calibri"/>
              </a:rPr>
              <a:t>occur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dirty="0">
                <a:latin typeface="Calibri"/>
                <a:cs typeface="Calibri"/>
              </a:rPr>
              <a:t>during </a:t>
            </a:r>
            <a:r>
              <a:rPr sz="2000" spc="-10" dirty="0">
                <a:latin typeface="Calibri"/>
                <a:cs typeface="Calibri"/>
              </a:rPr>
              <a:t>execution,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used in </a:t>
            </a:r>
            <a:r>
              <a:rPr sz="2000" dirty="0">
                <a:latin typeface="Calibri"/>
                <a:cs typeface="Calibri"/>
              </a:rPr>
              <a:t>logging </a:t>
            </a:r>
            <a:r>
              <a:rPr sz="2000" spc="-15" dirty="0">
                <a:latin typeface="Calibri"/>
                <a:cs typeface="Calibri"/>
              </a:rPr>
              <a:t>errors </a:t>
            </a:r>
            <a:r>
              <a:rPr sz="2000" spc="-5" dirty="0">
                <a:latin typeface="Calibri"/>
                <a:cs typeface="Calibri"/>
              </a:rPr>
              <a:t>or sending  notifications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users.</a:t>
            </a:r>
            <a:endParaRPr sz="2000">
              <a:latin typeface="Calibri"/>
              <a:cs typeface="Calibri"/>
            </a:endParaRPr>
          </a:p>
          <a:p>
            <a:pPr marL="355600" marR="113664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5" dirty="0">
                <a:latin typeface="Calibri"/>
                <a:cs typeface="Calibri"/>
              </a:rPr>
              <a:t>handler’s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5" dirty="0">
                <a:latin typeface="Calibri"/>
                <a:cs typeface="Calibri"/>
              </a:rPr>
              <a:t>only </a:t>
            </a:r>
            <a:r>
              <a:rPr sz="2000" dirty="0">
                <a:latin typeface="Calibri"/>
                <a:cs typeface="Calibri"/>
              </a:rPr>
              <a:t>run </a:t>
            </a:r>
            <a:r>
              <a:rPr sz="2000" spc="-5" dirty="0">
                <a:latin typeface="Calibri"/>
                <a:cs typeface="Calibri"/>
              </a:rPr>
              <a:t>if that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5" dirty="0">
                <a:latin typeface="Calibri"/>
                <a:cs typeface="Calibri"/>
              </a:rPr>
              <a:t>is called. </a:t>
            </a:r>
            <a:r>
              <a:rPr sz="2000" spc="-10" dirty="0">
                <a:latin typeface="Calibri"/>
                <a:cs typeface="Calibri"/>
              </a:rPr>
              <a:t>Here are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5" dirty="0">
                <a:latin typeface="Calibri"/>
                <a:cs typeface="Calibri"/>
              </a:rPr>
              <a:t>events </a:t>
            </a:r>
            <a:r>
              <a:rPr sz="2000" spc="-5" dirty="0">
                <a:latin typeface="Calibri"/>
                <a:cs typeface="Calibri"/>
              </a:rPr>
              <a:t>that can </a:t>
            </a:r>
            <a:r>
              <a:rPr sz="2000" dirty="0">
                <a:latin typeface="Calibri"/>
                <a:cs typeface="Calibri"/>
              </a:rPr>
              <a:t>occur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cause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5" dirty="0">
                <a:latin typeface="Calibri"/>
                <a:cs typeface="Calibri"/>
              </a:rPr>
              <a:t>event to </a:t>
            </a:r>
            <a:r>
              <a:rPr sz="2000" spc="-10" dirty="0">
                <a:latin typeface="Calibri"/>
                <a:cs typeface="Calibri"/>
              </a:rPr>
              <a:t>fire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call </a:t>
            </a:r>
            <a:r>
              <a:rPr sz="2000" dirty="0">
                <a:latin typeface="Calibri"/>
                <a:cs typeface="Calibri"/>
              </a:rPr>
              <a:t>an  </a:t>
            </a:r>
            <a:r>
              <a:rPr sz="2000" spc="-15" dirty="0">
                <a:latin typeface="Calibri"/>
                <a:cs typeface="Calibri"/>
              </a:rPr>
              <a:t>event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handler: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Calibri"/>
                <a:cs typeface="Calibri"/>
              </a:rPr>
              <a:t>OnError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5" dirty="0">
                <a:latin typeface="Calibri"/>
                <a:cs typeface="Calibri"/>
              </a:rPr>
              <a:t>OnExecStatusChanged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latin typeface="Calibri"/>
                <a:cs typeface="Calibri"/>
              </a:rPr>
              <a:t>OnInformation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latin typeface="Calibri"/>
                <a:cs typeface="Calibri"/>
              </a:rPr>
              <a:t>OnPostExecute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5" dirty="0">
                <a:latin typeface="Calibri"/>
                <a:cs typeface="Calibri"/>
              </a:rPr>
              <a:t>OnPostValidate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latin typeface="Calibri"/>
                <a:cs typeface="Calibri"/>
              </a:rPr>
              <a:t>OnPreExecute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5" dirty="0">
                <a:latin typeface="Calibri"/>
                <a:cs typeface="Calibri"/>
              </a:rPr>
              <a:t>OnPreValidate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latin typeface="Calibri"/>
                <a:cs typeface="Calibri"/>
              </a:rPr>
              <a:t>OnProgress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dirty="0">
                <a:latin typeface="Calibri"/>
                <a:cs typeface="Calibri"/>
              </a:rPr>
              <a:t>OnQueryCancel</a:t>
            </a:r>
            <a:endParaRPr sz="2000">
              <a:latin typeface="Calibri"/>
              <a:cs typeface="Calibri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20" dirty="0">
                <a:latin typeface="Calibri"/>
                <a:cs typeface="Calibri"/>
              </a:rPr>
              <a:t>OnTaskFailed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07796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Frequently </a:t>
            </a:r>
            <a:r>
              <a:rPr spc="-5" dirty="0"/>
              <a:t>used </a:t>
            </a:r>
            <a:r>
              <a:rPr spc="-30" dirty="0"/>
              <a:t>Event</a:t>
            </a:r>
            <a:r>
              <a:rPr spc="65" dirty="0"/>
              <a:t> </a:t>
            </a:r>
            <a:r>
              <a:rPr spc="-15" dirty="0"/>
              <a:t>Handlers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733665" cy="417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609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Some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most frequently </a:t>
            </a:r>
            <a:r>
              <a:rPr sz="2000" spc="-5" dirty="0">
                <a:latin typeface="Calibri"/>
                <a:cs typeface="Calibri"/>
              </a:rPr>
              <a:t>used </a:t>
            </a:r>
            <a:r>
              <a:rPr sz="2000" spc="-15" dirty="0">
                <a:latin typeface="Calibri"/>
                <a:cs typeface="Calibri"/>
              </a:rPr>
              <a:t>events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25" dirty="0">
                <a:latin typeface="Calibri"/>
                <a:cs typeface="Calibri"/>
              </a:rPr>
              <a:t>OnError, </a:t>
            </a:r>
            <a:r>
              <a:rPr sz="2000" spc="-5" dirty="0">
                <a:latin typeface="Calibri"/>
                <a:cs typeface="Calibri"/>
              </a:rPr>
              <a:t>OnWarning,  </a:t>
            </a:r>
            <a:r>
              <a:rPr sz="2000" spc="-10" dirty="0">
                <a:latin typeface="Calibri"/>
                <a:cs typeface="Calibri"/>
              </a:rPr>
              <a:t>OnPreExecute,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OnPostExecute.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OnError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10" dirty="0">
                <a:latin typeface="Calibri"/>
                <a:cs typeface="Calibri"/>
              </a:rPr>
              <a:t>fires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error occurs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OnWarning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10" dirty="0">
                <a:latin typeface="Calibri"/>
                <a:cs typeface="Calibri"/>
              </a:rPr>
              <a:t>fires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warning </a:t>
            </a:r>
            <a:r>
              <a:rPr sz="2000" spc="-10" dirty="0">
                <a:latin typeface="Calibri"/>
                <a:cs typeface="Calibri"/>
              </a:rPr>
              <a:t>occurs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OnPreExecute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10" dirty="0">
                <a:latin typeface="Calibri"/>
                <a:cs typeface="Calibri"/>
              </a:rPr>
              <a:t>fires just </a:t>
            </a:r>
            <a:r>
              <a:rPr sz="2000" spc="-15" dirty="0">
                <a:latin typeface="Calibri"/>
                <a:cs typeface="Calibri"/>
              </a:rPr>
              <a:t>before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executable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 </a:t>
            </a:r>
            <a:r>
              <a:rPr sz="2000" spc="-10" dirty="0">
                <a:latin typeface="Calibri"/>
                <a:cs typeface="Calibri"/>
              </a:rPr>
              <a:t>start.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6286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OnPostExecute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10" dirty="0">
                <a:latin typeface="Calibri"/>
                <a:cs typeface="Calibri"/>
              </a:rPr>
              <a:t>fires just after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selected </a:t>
            </a:r>
            <a:r>
              <a:rPr sz="2000" spc="-15" dirty="0">
                <a:latin typeface="Calibri"/>
                <a:cs typeface="Calibri"/>
              </a:rPr>
              <a:t>executable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finishes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executing.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9852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Enabling </a:t>
            </a:r>
            <a:r>
              <a:rPr spc="-30" dirty="0"/>
              <a:t>Event</a:t>
            </a:r>
            <a:r>
              <a:rPr spc="20" dirty="0"/>
              <a:t> </a:t>
            </a:r>
            <a:r>
              <a:rPr spc="-15" dirty="0"/>
              <a:t>Handlers</a:t>
            </a:r>
          </a:p>
        </p:txBody>
      </p:sp>
      <p:sp>
        <p:nvSpPr>
          <p:cNvPr id="8" name="object 8"/>
          <p:cNvSpPr/>
          <p:nvPr/>
        </p:nvSpPr>
        <p:spPr>
          <a:xfrm>
            <a:off x="4038600" y="1164336"/>
            <a:ext cx="4637532" cy="304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3540" y="1016321"/>
            <a:ext cx="3338829" cy="490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5367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Event </a:t>
            </a:r>
            <a:r>
              <a:rPr sz="2000" spc="-10" dirty="0">
                <a:latin typeface="Calibri"/>
                <a:cs typeface="Calibri"/>
              </a:rPr>
              <a:t>Handlers there 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a blue </a:t>
            </a:r>
            <a:r>
              <a:rPr sz="2000" spc="-5" dirty="0">
                <a:latin typeface="Calibri"/>
                <a:cs typeface="Calibri"/>
              </a:rPr>
              <a:t>link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middle  used </a:t>
            </a:r>
            <a:r>
              <a:rPr sz="2000" spc="-15" dirty="0">
                <a:latin typeface="Calibri"/>
                <a:cs typeface="Calibri"/>
              </a:rPr>
              <a:t>to create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25" dirty="0">
                <a:latin typeface="Calibri"/>
                <a:cs typeface="Calibri"/>
              </a:rPr>
              <a:t>Event  </a:t>
            </a:r>
            <a:r>
              <a:rPr sz="2000" spc="-30" dirty="0">
                <a:latin typeface="Calibri"/>
                <a:cs typeface="Calibri"/>
              </a:rPr>
              <a:t>Handler. </a:t>
            </a:r>
            <a:r>
              <a:rPr sz="2000" dirty="0">
                <a:latin typeface="Calibri"/>
                <a:cs typeface="Calibri"/>
              </a:rPr>
              <a:t>When </a:t>
            </a:r>
            <a:r>
              <a:rPr sz="2000" spc="-10" dirty="0">
                <a:latin typeface="Calibri"/>
                <a:cs typeface="Calibri"/>
              </a:rPr>
              <a:t>clicked, </a:t>
            </a:r>
            <a:r>
              <a:rPr sz="2000" dirty="0">
                <a:latin typeface="Calibri"/>
                <a:cs typeface="Calibri"/>
              </a:rPr>
              <a:t>this  </a:t>
            </a:r>
            <a:r>
              <a:rPr sz="2000" spc="-5" dirty="0">
                <a:latin typeface="Calibri"/>
                <a:cs typeface="Calibri"/>
              </a:rPr>
              <a:t>link </a:t>
            </a:r>
            <a:r>
              <a:rPr sz="2000" spc="-15" dirty="0">
                <a:latin typeface="Calibri"/>
                <a:cs typeface="Calibri"/>
              </a:rPr>
              <a:t>creates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5" dirty="0">
                <a:latin typeface="Calibri"/>
                <a:cs typeface="Calibri"/>
              </a:rPr>
              <a:t>event  </a:t>
            </a:r>
            <a:r>
              <a:rPr sz="2000" spc="-5" dirty="0">
                <a:latin typeface="Calibri"/>
                <a:cs typeface="Calibri"/>
              </a:rPr>
              <a:t>handler on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1447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Calibri"/>
                <a:cs typeface="Calibri"/>
              </a:rPr>
              <a:t>Two </a:t>
            </a:r>
            <a:r>
              <a:rPr sz="2000" spc="-10" dirty="0">
                <a:latin typeface="Calibri"/>
                <a:cs typeface="Calibri"/>
              </a:rPr>
              <a:t>dropdown </a:t>
            </a:r>
            <a:r>
              <a:rPr sz="2000" dirty="0">
                <a:latin typeface="Calibri"/>
                <a:cs typeface="Calibri"/>
              </a:rPr>
              <a:t>menus </a:t>
            </a:r>
            <a:r>
              <a:rPr sz="2000" spc="-15" dirty="0">
                <a:latin typeface="Calibri"/>
                <a:cs typeface="Calibri"/>
              </a:rPr>
              <a:t>exist  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top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Event  </a:t>
            </a:r>
            <a:r>
              <a:rPr sz="2000" spc="-10" dirty="0">
                <a:latin typeface="Calibri"/>
                <a:cs typeface="Calibri"/>
              </a:rPr>
              <a:t>Handlers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Tab.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drop-down </a:t>
            </a:r>
            <a:r>
              <a:rPr sz="2000" spc="-5" dirty="0">
                <a:latin typeface="Calibri"/>
                <a:cs typeface="Calibri"/>
              </a:rPr>
              <a:t>menu on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left </a:t>
            </a:r>
            <a:r>
              <a:rPr sz="2000" spc="-10" dirty="0">
                <a:latin typeface="Calibri"/>
                <a:cs typeface="Calibri"/>
              </a:rPr>
              <a:t>contains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list </a:t>
            </a:r>
            <a:r>
              <a:rPr sz="2000" spc="-5" dirty="0">
                <a:latin typeface="Calibri"/>
                <a:cs typeface="Calibri"/>
              </a:rPr>
              <a:t>of all  </a:t>
            </a:r>
            <a:r>
              <a:rPr sz="2000" spc="-15" dirty="0">
                <a:latin typeface="Calibri"/>
                <a:cs typeface="Calibri"/>
              </a:rPr>
              <a:t>executables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package.  </a:t>
            </a: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0" dirty="0">
                <a:latin typeface="Calibri"/>
                <a:cs typeface="Calibri"/>
              </a:rPr>
              <a:t>list contains </a:t>
            </a:r>
            <a:r>
              <a:rPr sz="2000" spc="-5" dirty="0">
                <a:latin typeface="Calibri"/>
                <a:cs typeface="Calibri"/>
              </a:rPr>
              <a:t>all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tasks 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1140" y="4435855"/>
            <a:ext cx="3347085" cy="1550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dropdown </a:t>
            </a:r>
            <a:r>
              <a:rPr sz="2000" spc="-5" dirty="0">
                <a:latin typeface="Calibri"/>
                <a:cs typeface="Calibri"/>
              </a:rPr>
              <a:t>menu on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top </a:t>
            </a:r>
            <a:r>
              <a:rPr sz="2000" spc="-5" dirty="0">
                <a:latin typeface="Calibri"/>
                <a:cs typeface="Calibri"/>
              </a:rPr>
              <a:t>right, </a:t>
            </a:r>
            <a:r>
              <a:rPr sz="2000" spc="-10" dirty="0">
                <a:latin typeface="Calibri"/>
                <a:cs typeface="Calibri"/>
              </a:rPr>
              <a:t>contains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list </a:t>
            </a:r>
            <a:r>
              <a:rPr sz="2000" spc="-5" dirty="0">
                <a:latin typeface="Calibri"/>
                <a:cs typeface="Calibri"/>
              </a:rPr>
              <a:t>of all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events </a:t>
            </a:r>
            <a:r>
              <a:rPr sz="2000" spc="-5" dirty="0">
                <a:latin typeface="Calibri"/>
                <a:cs typeface="Calibri"/>
              </a:rPr>
              <a:t>that can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5" dirty="0">
                <a:latin typeface="Calibri"/>
                <a:cs typeface="Calibri"/>
              </a:rPr>
              <a:t>chosen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selected  </a:t>
            </a:r>
            <a:r>
              <a:rPr sz="2000" spc="-15" dirty="0">
                <a:latin typeface="Calibri"/>
                <a:cs typeface="Calibri"/>
              </a:rPr>
              <a:t>executable.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36307" y="2662427"/>
            <a:ext cx="2107692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36307" y="3230956"/>
            <a:ext cx="2107692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6347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Checkpoints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707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Checkpoints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543165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Checkpoint file is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XML file </a:t>
            </a:r>
            <a:r>
              <a:rPr sz="2000" dirty="0">
                <a:latin typeface="Calibri"/>
                <a:cs typeface="Calibri"/>
              </a:rPr>
              <a:t>that record tasks that are completed  </a:t>
            </a:r>
            <a:r>
              <a:rPr sz="2000" spc="-5" dirty="0">
                <a:latin typeface="Calibri"/>
                <a:cs typeface="Calibri"/>
              </a:rPr>
              <a:t>successfully </a:t>
            </a:r>
            <a:r>
              <a:rPr sz="2000" dirty="0">
                <a:latin typeface="Calibri"/>
                <a:cs typeface="Calibri"/>
              </a:rPr>
              <a:t>and the values </a:t>
            </a:r>
            <a:r>
              <a:rPr sz="2000" spc="-5" dirty="0">
                <a:latin typeface="Calibri"/>
                <a:cs typeface="Calibri"/>
              </a:rPr>
              <a:t>of package </a:t>
            </a:r>
            <a:r>
              <a:rPr sz="2000" dirty="0">
                <a:latin typeface="Calibri"/>
                <a:cs typeface="Calibri"/>
              </a:rPr>
              <a:t>variables </a:t>
            </a:r>
            <a:r>
              <a:rPr sz="2000" spc="-5" dirty="0">
                <a:latin typeface="Calibri"/>
                <a:cs typeface="Calibri"/>
              </a:rPr>
              <a:t>so </a:t>
            </a:r>
            <a:r>
              <a:rPr sz="2000" dirty="0">
                <a:latin typeface="Calibri"/>
                <a:cs typeface="Calibri"/>
              </a:rPr>
              <a:t>that the </a:t>
            </a:r>
            <a:r>
              <a:rPr sz="2000" spc="-5" dirty="0">
                <a:latin typeface="Calibri"/>
                <a:cs typeface="Calibri"/>
              </a:rPr>
              <a:t>package's  </a:t>
            </a:r>
            <a:r>
              <a:rPr sz="2000" dirty="0">
                <a:latin typeface="Calibri"/>
                <a:cs typeface="Calibri"/>
              </a:rPr>
              <a:t>"state" can </a:t>
            </a:r>
            <a:r>
              <a:rPr sz="2000" spc="-5" dirty="0">
                <a:latin typeface="Calibri"/>
                <a:cs typeface="Calibri"/>
              </a:rPr>
              <a:t>be </a:t>
            </a:r>
            <a:r>
              <a:rPr sz="2000" dirty="0">
                <a:latin typeface="Calibri"/>
                <a:cs typeface="Calibri"/>
              </a:rPr>
              <a:t>restored to what </a:t>
            </a: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was when the </a:t>
            </a:r>
            <a:r>
              <a:rPr sz="2000" spc="-5" dirty="0">
                <a:latin typeface="Calibri"/>
                <a:cs typeface="Calibri"/>
              </a:rPr>
              <a:t>package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failed.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35941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Values </a:t>
            </a:r>
            <a:r>
              <a:rPr sz="2000" spc="-5" dirty="0">
                <a:latin typeface="Calibri"/>
                <a:cs typeface="Calibri"/>
              </a:rPr>
              <a:t>of variables that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dirty="0">
                <a:latin typeface="Calibri"/>
                <a:cs typeface="Calibri"/>
              </a:rPr>
              <a:t>the Object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type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dirty="0">
                <a:latin typeface="Calibri"/>
                <a:cs typeface="Calibri"/>
              </a:rPr>
              <a:t>not </a:t>
            </a:r>
            <a:r>
              <a:rPr sz="2000" spc="-15" dirty="0">
                <a:latin typeface="Calibri"/>
                <a:cs typeface="Calibri"/>
              </a:rPr>
              <a:t>saved </a:t>
            </a:r>
            <a:r>
              <a:rPr sz="2000" spc="-5" dirty="0">
                <a:latin typeface="Calibri"/>
                <a:cs typeface="Calibri"/>
              </a:rPr>
              <a:t>in  checkpoint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Package </a:t>
            </a:r>
            <a:r>
              <a:rPr sz="2000" spc="-10" dirty="0">
                <a:latin typeface="Calibri"/>
                <a:cs typeface="Calibri"/>
              </a:rPr>
              <a:t>configurations are </a:t>
            </a:r>
            <a:r>
              <a:rPr sz="2000" spc="-5" dirty="0">
                <a:latin typeface="Calibri"/>
                <a:cs typeface="Calibri"/>
              </a:rPr>
              <a:t>also </a:t>
            </a:r>
            <a:r>
              <a:rPr sz="2000" spc="-15" dirty="0">
                <a:latin typeface="Calibri"/>
                <a:cs typeface="Calibri"/>
              </a:rPr>
              <a:t>stored </a:t>
            </a:r>
            <a:r>
              <a:rPr sz="2000" spc="-5" dirty="0">
                <a:latin typeface="Calibri"/>
                <a:cs typeface="Calibri"/>
              </a:rPr>
              <a:t>in checkpoint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707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Checkpoints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6908800" cy="1793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Using checkpoints 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provide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</a:t>
            </a:r>
            <a:r>
              <a:rPr sz="2000" spc="-5" dirty="0">
                <a:latin typeface="Calibri"/>
                <a:cs typeface="Calibri"/>
              </a:rPr>
              <a:t>benefits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Avoid </a:t>
            </a:r>
            <a:r>
              <a:rPr sz="2000" spc="-10" dirty="0">
                <a:latin typeface="Calibri"/>
                <a:cs typeface="Calibri"/>
              </a:rPr>
              <a:t>repeating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downloading </a:t>
            </a:r>
            <a:r>
              <a:rPr sz="2000" dirty="0">
                <a:latin typeface="Calibri"/>
                <a:cs typeface="Calibri"/>
              </a:rPr>
              <a:t>and uploading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large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Avoid </a:t>
            </a:r>
            <a:r>
              <a:rPr sz="2000" spc="-10" dirty="0">
                <a:latin typeface="Calibri"/>
                <a:cs typeface="Calibri"/>
              </a:rPr>
              <a:t>repeating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loading of </a:t>
            </a:r>
            <a:r>
              <a:rPr sz="2000" spc="-10" dirty="0">
                <a:latin typeface="Calibri"/>
                <a:cs typeface="Calibri"/>
              </a:rPr>
              <a:t>large </a:t>
            </a:r>
            <a:r>
              <a:rPr sz="2000" spc="-5" dirty="0">
                <a:latin typeface="Calibri"/>
                <a:cs typeface="Calibri"/>
              </a:rPr>
              <a:t>amounts of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Avoid </a:t>
            </a:r>
            <a:r>
              <a:rPr sz="2000" spc="-10" dirty="0">
                <a:latin typeface="Calibri"/>
                <a:cs typeface="Calibri"/>
              </a:rPr>
              <a:t>repeating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aggregation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707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Checkpoints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865109" cy="3074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Defining </a:t>
            </a:r>
            <a:r>
              <a:rPr sz="2000" b="1" spc="-15" dirty="0">
                <a:latin typeface="Calibri"/>
                <a:cs typeface="Calibri"/>
              </a:rPr>
              <a:t>Restart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Points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8255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task host </a:t>
            </a:r>
            <a:r>
              <a:rPr sz="2000" spc="-25" dirty="0">
                <a:latin typeface="Calibri"/>
                <a:cs typeface="Calibri"/>
              </a:rPr>
              <a:t>container, </a:t>
            </a:r>
            <a:r>
              <a:rPr sz="2000" spc="-5" dirty="0">
                <a:latin typeface="Calibri"/>
                <a:cs typeface="Calibri"/>
              </a:rPr>
              <a:t>which </a:t>
            </a:r>
            <a:r>
              <a:rPr sz="2000" spc="-10" dirty="0">
                <a:latin typeface="Calibri"/>
                <a:cs typeface="Calibri"/>
              </a:rPr>
              <a:t>encapsulates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single task, is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smallest  atomic </a:t>
            </a:r>
            <a:r>
              <a:rPr sz="2000" dirty="0">
                <a:latin typeface="Calibri"/>
                <a:cs typeface="Calibri"/>
              </a:rPr>
              <a:t>unit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work </a:t>
            </a:r>
            <a:r>
              <a:rPr sz="2000" spc="-5" dirty="0">
                <a:latin typeface="Calibri"/>
                <a:cs typeface="Calibri"/>
              </a:rPr>
              <a:t>that can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restarted.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‘Foreach’ Loop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dirty="0">
                <a:latin typeface="Calibri"/>
                <a:cs typeface="Calibri"/>
              </a:rPr>
              <a:t>and a </a:t>
            </a:r>
            <a:r>
              <a:rPr sz="2000" spc="-10" dirty="0">
                <a:latin typeface="Calibri"/>
                <a:cs typeface="Calibri"/>
              </a:rPr>
              <a:t>transacted container are </a:t>
            </a:r>
            <a:r>
              <a:rPr sz="2000" spc="-5" dirty="0">
                <a:latin typeface="Calibri"/>
                <a:cs typeface="Calibri"/>
              </a:rPr>
              <a:t>also </a:t>
            </a:r>
            <a:r>
              <a:rPr sz="2000" spc="-15" dirty="0">
                <a:latin typeface="Calibri"/>
                <a:cs typeface="Calibri"/>
              </a:rPr>
              <a:t>treated 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10" dirty="0">
                <a:latin typeface="Calibri"/>
                <a:cs typeface="Calibri"/>
              </a:rPr>
              <a:t>atomic </a:t>
            </a:r>
            <a:r>
              <a:rPr sz="2000" dirty="0">
                <a:latin typeface="Calibri"/>
                <a:cs typeface="Calibri"/>
              </a:rPr>
              <a:t>units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work.</a:t>
            </a:r>
            <a:endParaRPr sz="2000">
              <a:latin typeface="Calibri"/>
              <a:cs typeface="Calibri"/>
            </a:endParaRPr>
          </a:p>
          <a:p>
            <a:pPr marL="354965" marR="401955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When 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-15" dirty="0">
                <a:latin typeface="Calibri"/>
                <a:cs typeface="Calibri"/>
              </a:rPr>
              <a:t>restarted,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transacted container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its child  </a:t>
            </a: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dirty="0">
                <a:latin typeface="Calibri"/>
                <a:cs typeface="Calibri"/>
              </a:rPr>
              <a:t>run </a:t>
            </a:r>
            <a:r>
              <a:rPr sz="2000" spc="-5" dirty="0">
                <a:latin typeface="Calibri"/>
                <a:cs typeface="Calibri"/>
              </a:rPr>
              <a:t>again.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package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restarted </a:t>
            </a:r>
            <a:r>
              <a:rPr sz="2000" spc="-5" dirty="0">
                <a:latin typeface="Calibri"/>
                <a:cs typeface="Calibri"/>
              </a:rPr>
              <a:t>only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level.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707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Checkpoints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971155" cy="3135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Calibri"/>
                <a:cs typeface="Calibri"/>
              </a:rPr>
              <a:t>Configuring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15" dirty="0">
                <a:latin typeface="Calibri"/>
                <a:cs typeface="Calibri"/>
              </a:rPr>
              <a:t>Package to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Restart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file also includes </a:t>
            </a:r>
            <a:r>
              <a:rPr sz="2000" dirty="0">
                <a:latin typeface="Calibri"/>
                <a:cs typeface="Calibri"/>
              </a:rPr>
              <a:t>the unique </a:t>
            </a:r>
            <a:r>
              <a:rPr sz="2000" spc="-5" dirty="0">
                <a:latin typeface="Calibri"/>
                <a:cs typeface="Calibri"/>
              </a:rPr>
              <a:t>identifier 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6223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successfully </a:t>
            </a:r>
            <a:r>
              <a:rPr sz="2000" spc="-15" dirty="0">
                <a:latin typeface="Calibri"/>
                <a:cs typeface="Calibri"/>
              </a:rPr>
              <a:t>restart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package,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identifier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checkpoint  file </a:t>
            </a:r>
            <a:r>
              <a:rPr sz="2000" dirty="0">
                <a:latin typeface="Calibri"/>
                <a:cs typeface="Calibri"/>
              </a:rPr>
              <a:t>and the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spc="-10" dirty="0">
                <a:latin typeface="Calibri"/>
                <a:cs typeface="Calibri"/>
              </a:rPr>
              <a:t>must match; </a:t>
            </a:r>
            <a:r>
              <a:rPr sz="2000" spc="-5" dirty="0">
                <a:latin typeface="Calibri"/>
                <a:cs typeface="Calibri"/>
              </a:rPr>
              <a:t>otherwise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restart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fails.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5" dirty="0">
                <a:latin typeface="Calibri"/>
                <a:cs typeface="Calibri"/>
              </a:rPr>
              <a:t>prevents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package from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checkpoint file </a:t>
            </a:r>
            <a:r>
              <a:rPr sz="2000" spc="-10" dirty="0">
                <a:latin typeface="Calibri"/>
                <a:cs typeface="Calibri"/>
              </a:rPr>
              <a:t>written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different  </a:t>
            </a:r>
            <a:r>
              <a:rPr sz="2000" spc="-5" dirty="0">
                <a:latin typeface="Calibri"/>
                <a:cs typeface="Calibri"/>
              </a:rPr>
              <a:t>package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version.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707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Checkpoints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96734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</a:t>
            </a:r>
            <a:r>
              <a:rPr sz="2000" spc="-5" dirty="0">
                <a:latin typeface="Calibri"/>
                <a:cs typeface="Calibri"/>
              </a:rPr>
              <a:t>table </a:t>
            </a:r>
            <a:r>
              <a:rPr sz="2000" spc="-10" dirty="0">
                <a:latin typeface="Calibri"/>
                <a:cs typeface="Calibri"/>
              </a:rPr>
              <a:t>lists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properties that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set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implement  checkpoints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948176"/>
            <a:ext cx="787971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Additionally, </a:t>
            </a:r>
            <a:r>
              <a:rPr sz="2000" spc="-10" dirty="0">
                <a:latin typeface="Calibri"/>
                <a:cs typeface="Calibri"/>
              </a:rPr>
              <a:t>you must </a:t>
            </a:r>
            <a:r>
              <a:rPr sz="2000" spc="-5" dirty="0">
                <a:latin typeface="Calibri"/>
                <a:cs typeface="Calibri"/>
              </a:rPr>
              <a:t>set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‘FailPackageOnFailure’ property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true </a:t>
            </a:r>
            <a:r>
              <a:rPr sz="2000" spc="-15" dirty="0">
                <a:latin typeface="Calibri"/>
                <a:cs typeface="Calibri"/>
              </a:rPr>
              <a:t>for  </a:t>
            </a:r>
            <a:r>
              <a:rPr sz="2000" spc="-5" dirty="0">
                <a:latin typeface="Calibri"/>
                <a:cs typeface="Calibri"/>
              </a:rPr>
              <a:t>all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that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15" dirty="0">
                <a:latin typeface="Calibri"/>
                <a:cs typeface="Calibri"/>
              </a:rPr>
              <a:t>want to </a:t>
            </a:r>
            <a:r>
              <a:rPr sz="2000" spc="-5" dirty="0">
                <a:latin typeface="Calibri"/>
                <a:cs typeface="Calibri"/>
              </a:rPr>
              <a:t>identify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15" dirty="0">
                <a:latin typeface="Calibri"/>
                <a:cs typeface="Calibri"/>
              </a:rPr>
              <a:t>restart  </a:t>
            </a:r>
            <a:r>
              <a:rPr sz="2000" spc="-5" dirty="0">
                <a:latin typeface="Calibri"/>
                <a:cs typeface="Calibri"/>
              </a:rPr>
              <a:t>points.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00" y="1905000"/>
            <a:ext cx="7696200" cy="1752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6955" y="2718816"/>
            <a:ext cx="60670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32703" y="2662427"/>
            <a:ext cx="3511296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2703" y="3230956"/>
            <a:ext cx="3511296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0" y="2743200"/>
            <a:ext cx="60198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24200" y="2743200"/>
            <a:ext cx="60198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764155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Connection</a:t>
            </a:r>
            <a:r>
              <a:rPr spc="-10" dirty="0"/>
              <a:t> </a:t>
            </a:r>
            <a:r>
              <a:rPr spc="-15" dirty="0"/>
              <a:t>Managers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193547"/>
            <a:ext cx="3096767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Checkpoint</a:t>
            </a:r>
            <a:r>
              <a:rPr sz="2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083056"/>
            <a:ext cx="690625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‘CheckpointUsage’ </a:t>
            </a:r>
            <a:r>
              <a:rPr sz="2000" spc="-10" dirty="0">
                <a:latin typeface="Calibri"/>
                <a:cs typeface="Calibri"/>
              </a:rPr>
              <a:t>property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set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600" y="1676400"/>
            <a:ext cx="8048243" cy="2514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707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Checkpoints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52576"/>
            <a:ext cx="7983220" cy="414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Calibri"/>
                <a:cs typeface="Calibri"/>
              </a:rPr>
              <a:t>Points </a:t>
            </a:r>
            <a:r>
              <a:rPr sz="2000" b="1" spc="-15" dirty="0">
                <a:latin typeface="Calibri"/>
                <a:cs typeface="Calibri"/>
              </a:rPr>
              <a:t>to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Note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Using checkpoints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transactions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same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could cause  </a:t>
            </a:r>
            <a:r>
              <a:rPr sz="2000" spc="-10" dirty="0">
                <a:latin typeface="Calibri"/>
                <a:cs typeface="Calibri"/>
              </a:rPr>
              <a:t>unexpected </a:t>
            </a:r>
            <a:r>
              <a:rPr sz="2000" spc="-5" dirty="0">
                <a:latin typeface="Calibri"/>
                <a:cs typeface="Calibri"/>
              </a:rPr>
              <a:t>results. </a:t>
            </a:r>
            <a:r>
              <a:rPr sz="2000" spc="-10" dirty="0">
                <a:latin typeface="Calibri"/>
                <a:cs typeface="Calibri"/>
              </a:rPr>
              <a:t>For example,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package fails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restarts </a:t>
            </a:r>
            <a:r>
              <a:rPr sz="2000" spc="-10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5" dirty="0">
                <a:latin typeface="Calibri"/>
                <a:cs typeface="Calibri"/>
              </a:rPr>
              <a:t>checkpoint,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might </a:t>
            </a:r>
            <a:r>
              <a:rPr sz="2000" spc="-10" dirty="0">
                <a:latin typeface="Calibri"/>
                <a:cs typeface="Calibri"/>
              </a:rPr>
              <a:t>repeat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transaction that </a:t>
            </a:r>
            <a:r>
              <a:rPr sz="2000" dirty="0">
                <a:latin typeface="Calibri"/>
                <a:cs typeface="Calibri"/>
              </a:rPr>
              <a:t>has </a:t>
            </a:r>
            <a:r>
              <a:rPr sz="2000" spc="-5" dirty="0">
                <a:latin typeface="Calibri"/>
                <a:cs typeface="Calibri"/>
              </a:rPr>
              <a:t>already been  successfully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committed.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36195" indent="-343535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typical </a:t>
            </a:r>
            <a:r>
              <a:rPr sz="2000" spc="-10" dirty="0">
                <a:latin typeface="Calibri"/>
                <a:cs typeface="Calibri"/>
              </a:rPr>
              <a:t>behavior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database </a:t>
            </a:r>
            <a:r>
              <a:rPr sz="2000" spc="-5" dirty="0">
                <a:latin typeface="Calibri"/>
                <a:cs typeface="Calibri"/>
              </a:rPr>
              <a:t>transaction </a:t>
            </a:r>
            <a:r>
              <a:rPr sz="2000" spc="-10" dirty="0">
                <a:latin typeface="Calibri"/>
                <a:cs typeface="Calibri"/>
              </a:rPr>
              <a:t>where we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spc="-5" dirty="0">
                <a:latin typeface="Calibri"/>
                <a:cs typeface="Calibri"/>
              </a:rPr>
              <a:t>multiple T-  SQL commands is that either they all succeed or </a:t>
            </a:r>
            <a:r>
              <a:rPr sz="2000" dirty="0">
                <a:latin typeface="Calibri"/>
                <a:cs typeface="Calibri"/>
              </a:rPr>
              <a:t>none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them </a:t>
            </a:r>
            <a:r>
              <a:rPr sz="2000" spc="-5" dirty="0">
                <a:latin typeface="Calibri"/>
                <a:cs typeface="Calibri"/>
              </a:rPr>
              <a:t>succeed  (i.e. on </a:t>
            </a:r>
            <a:r>
              <a:rPr sz="2000" spc="-10" dirty="0">
                <a:latin typeface="Calibri"/>
                <a:cs typeface="Calibri"/>
              </a:rPr>
              <a:t>failure any previous </a:t>
            </a:r>
            <a:r>
              <a:rPr sz="2000" spc="-5" dirty="0">
                <a:latin typeface="Calibri"/>
                <a:cs typeface="Calibri"/>
              </a:rPr>
              <a:t>commands </a:t>
            </a:r>
            <a:r>
              <a:rPr sz="2000" spc="-10" dirty="0">
                <a:latin typeface="Calibri"/>
                <a:cs typeface="Calibri"/>
              </a:rPr>
              <a:t>are rolled </a:t>
            </a:r>
            <a:r>
              <a:rPr sz="2000" dirty="0">
                <a:latin typeface="Calibri"/>
                <a:cs typeface="Calibri"/>
              </a:rPr>
              <a:t>back). The </a:t>
            </a:r>
            <a:r>
              <a:rPr sz="2000" spc="-5" dirty="0">
                <a:latin typeface="Calibri"/>
                <a:cs typeface="Calibri"/>
              </a:rPr>
              <a:t>Checkpoint  </a:t>
            </a:r>
            <a:r>
              <a:rPr sz="2000" spc="-25" dirty="0">
                <a:latin typeface="Calibri"/>
                <a:cs typeface="Calibri"/>
              </a:rPr>
              <a:t>behavior, </a:t>
            </a:r>
            <a:r>
              <a:rPr sz="2000" spc="-20" dirty="0">
                <a:latin typeface="Calibri"/>
                <a:cs typeface="Calibri"/>
              </a:rPr>
              <a:t>essentially, </a:t>
            </a:r>
            <a:r>
              <a:rPr sz="2000" spc="-5" dirty="0">
                <a:latin typeface="Calibri"/>
                <a:cs typeface="Calibri"/>
              </a:rPr>
              <a:t>is that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5" dirty="0">
                <a:latin typeface="Calibri"/>
                <a:cs typeface="Calibri"/>
              </a:rPr>
              <a:t>command (i.e.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SSIS </a:t>
            </a:r>
            <a:r>
              <a:rPr sz="2000" spc="-10" dirty="0">
                <a:latin typeface="Calibri"/>
                <a:cs typeface="Calibri"/>
              </a:rPr>
              <a:t>package) 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committed </a:t>
            </a:r>
            <a:r>
              <a:rPr sz="2000" dirty="0">
                <a:latin typeface="Calibri"/>
                <a:cs typeface="Calibri"/>
              </a:rPr>
              <a:t>upon </a:t>
            </a:r>
            <a:r>
              <a:rPr sz="2000" spc="-5" dirty="0">
                <a:latin typeface="Calibri"/>
                <a:cs typeface="Calibri"/>
              </a:rPr>
              <a:t>completion. If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failure occurs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previous </a:t>
            </a:r>
            <a:r>
              <a:rPr sz="2000" spc="-5" dirty="0">
                <a:latin typeface="Calibri"/>
                <a:cs typeface="Calibri"/>
              </a:rPr>
              <a:t>commands 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dirty="0">
                <a:latin typeface="Calibri"/>
                <a:cs typeface="Calibri"/>
              </a:rPr>
              <a:t>not </a:t>
            </a:r>
            <a:r>
              <a:rPr sz="2000" spc="-10" dirty="0">
                <a:latin typeface="Calibri"/>
                <a:cs typeface="Calibri"/>
              </a:rPr>
              <a:t>rolled </a:t>
            </a:r>
            <a:r>
              <a:rPr sz="2000" dirty="0">
                <a:latin typeface="Calibri"/>
                <a:cs typeface="Calibri"/>
              </a:rPr>
              <a:t>back </a:t>
            </a:r>
            <a:r>
              <a:rPr sz="2000" spc="-5" dirty="0">
                <a:latin typeface="Calibri"/>
                <a:cs typeface="Calibri"/>
              </a:rPr>
              <a:t>since they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spc="-5" dirty="0">
                <a:latin typeface="Calibri"/>
                <a:cs typeface="Calibri"/>
              </a:rPr>
              <a:t>already been </a:t>
            </a:r>
            <a:r>
              <a:rPr sz="2000" spc="-10" dirty="0">
                <a:latin typeface="Calibri"/>
                <a:cs typeface="Calibri"/>
              </a:rPr>
              <a:t>committed </a:t>
            </a:r>
            <a:r>
              <a:rPr sz="2000" dirty="0">
                <a:latin typeface="Calibri"/>
                <a:cs typeface="Calibri"/>
              </a:rPr>
              <a:t>upon  </a:t>
            </a:r>
            <a:r>
              <a:rPr sz="2000" spc="-5" dirty="0">
                <a:latin typeface="Calibri"/>
                <a:cs typeface="Calibri"/>
              </a:rPr>
              <a:t>completion.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707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Checkpoints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7931784" cy="136715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b="1" spc="-10" dirty="0">
                <a:latin typeface="Calibri"/>
                <a:cs typeface="Calibri"/>
              </a:rPr>
              <a:t>Points </a:t>
            </a:r>
            <a:r>
              <a:rPr sz="2000" b="1" spc="-15" dirty="0">
                <a:latin typeface="Calibri"/>
                <a:cs typeface="Calibri"/>
              </a:rPr>
              <a:t>to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Note(contd.)</a:t>
            </a:r>
            <a:endParaRPr sz="20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411480" algn="l"/>
                <a:tab pos="412115" algn="l"/>
              </a:tabLst>
            </a:pPr>
            <a:r>
              <a:rPr dirty="0"/>
              <a:t>	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15" dirty="0">
                <a:latin typeface="Calibri"/>
                <a:cs typeface="Calibri"/>
              </a:rPr>
              <a:t>want to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5" dirty="0">
                <a:latin typeface="Calibri"/>
                <a:cs typeface="Calibri"/>
              </a:rPr>
              <a:t>Checkpoints in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should </a:t>
            </a:r>
            <a:r>
              <a:rPr sz="2000" dirty="0">
                <a:latin typeface="Calibri"/>
                <a:cs typeface="Calibri"/>
              </a:rPr>
              <a:t>run the </a:t>
            </a:r>
            <a:r>
              <a:rPr sz="2000" spc="-10" dirty="0">
                <a:latin typeface="Calibri"/>
                <a:cs typeface="Calibri"/>
              </a:rPr>
              <a:t>tasks  </a:t>
            </a:r>
            <a:r>
              <a:rPr sz="2000" spc="-5" dirty="0">
                <a:latin typeface="Calibri"/>
                <a:cs typeface="Calibri"/>
              </a:rPr>
              <a:t>sequentially </a:t>
            </a:r>
            <a:r>
              <a:rPr sz="2000" spc="-10" dirty="0">
                <a:latin typeface="Calibri"/>
                <a:cs typeface="Calibri"/>
              </a:rPr>
              <a:t>instead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parallel </a:t>
            </a:r>
            <a:r>
              <a:rPr sz="2000" spc="-5" dirty="0">
                <a:latin typeface="Calibri"/>
                <a:cs typeface="Calibri"/>
              </a:rPr>
              <a:t>because your package will </a:t>
            </a:r>
            <a:r>
              <a:rPr sz="2000" dirty="0">
                <a:latin typeface="Calibri"/>
                <a:cs typeface="Calibri"/>
              </a:rPr>
              <a:t>not run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spc="-10" dirty="0">
                <a:latin typeface="Calibri"/>
                <a:cs typeface="Calibri"/>
              </a:rPr>
              <a:t>you  would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anticipate.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924177"/>
            <a:ext cx="6565265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2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Checkpoints </a:t>
            </a:r>
            <a:r>
              <a:rPr sz="2000" spc="-15" dirty="0">
                <a:latin typeface="Calibri"/>
                <a:cs typeface="Calibri"/>
              </a:rPr>
              <a:t>prevent </a:t>
            </a:r>
            <a:r>
              <a:rPr sz="2000" spc="-5" dirty="0">
                <a:latin typeface="Calibri"/>
                <a:cs typeface="Calibri"/>
              </a:rPr>
              <a:t>right side </a:t>
            </a:r>
            <a:r>
              <a:rPr sz="2000" spc="-10" dirty="0">
                <a:latin typeface="Calibri"/>
                <a:cs typeface="Calibri"/>
              </a:rPr>
              <a:t>from </a:t>
            </a:r>
            <a:r>
              <a:rPr sz="2000" spc="-5" dirty="0">
                <a:latin typeface="Calibri"/>
                <a:cs typeface="Calibri"/>
              </a:rPr>
              <a:t>continuing </a:t>
            </a:r>
            <a:r>
              <a:rPr sz="2000" spc="-15" dirty="0">
                <a:latin typeface="Calibri"/>
                <a:cs typeface="Calibri"/>
              </a:rPr>
              <a:t>even </a:t>
            </a:r>
            <a:r>
              <a:rPr sz="2000" dirty="0">
                <a:latin typeface="Calibri"/>
                <a:cs typeface="Calibri"/>
              </a:rPr>
              <a:t>though  </a:t>
            </a:r>
            <a:r>
              <a:rPr sz="2000" spc="-5" dirty="0">
                <a:latin typeface="Calibri"/>
                <a:cs typeface="Calibri"/>
              </a:rPr>
              <a:t>its </a:t>
            </a:r>
            <a:r>
              <a:rPr sz="2000" spc="-10" dirty="0">
                <a:latin typeface="Calibri"/>
                <a:cs typeface="Calibri"/>
              </a:rPr>
              <a:t>correct. </a:t>
            </a: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depends </a:t>
            </a:r>
            <a:r>
              <a:rPr sz="2000" spc="-5" dirty="0">
                <a:latin typeface="Calibri"/>
                <a:cs typeface="Calibri"/>
              </a:rPr>
              <a:t>on how </a:t>
            </a:r>
            <a:r>
              <a:rPr sz="2000" spc="-20" dirty="0">
                <a:latin typeface="Calibri"/>
                <a:cs typeface="Calibri"/>
              </a:rPr>
              <a:t>fast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right</a:t>
            </a:r>
            <a:endParaRPr sz="20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run </a:t>
            </a:r>
            <a:r>
              <a:rPr sz="2000" spc="-15" dirty="0">
                <a:latin typeface="Calibri"/>
                <a:cs typeface="Calibri"/>
              </a:rPr>
              <a:t>before </a:t>
            </a:r>
            <a:r>
              <a:rPr sz="2000" spc="-5" dirty="0">
                <a:latin typeface="Calibri"/>
                <a:cs typeface="Calibri"/>
              </a:rPr>
              <a:t>they </a:t>
            </a:r>
            <a:r>
              <a:rPr sz="2000" spc="-10" dirty="0">
                <a:latin typeface="Calibri"/>
                <a:cs typeface="Calibri"/>
              </a:rPr>
              <a:t>get </a:t>
            </a:r>
            <a:r>
              <a:rPr sz="2000" spc="-5" dirty="0">
                <a:latin typeface="Calibri"/>
                <a:cs typeface="Calibri"/>
              </a:rPr>
              <a:t>caught 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trap.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8200" y="2667000"/>
            <a:ext cx="2514600" cy="2267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9000" y="2676144"/>
            <a:ext cx="2341663" cy="2258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67400" y="2601468"/>
            <a:ext cx="2377058" cy="2285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50508" y="2662427"/>
            <a:ext cx="2793491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50508" y="3230956"/>
            <a:ext cx="2793491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948940">
              <a:lnSpc>
                <a:spcPct val="100000"/>
              </a:lnSpc>
              <a:spcBef>
                <a:spcPts val="175"/>
              </a:spcBef>
            </a:pPr>
            <a:r>
              <a:rPr spc="-25" dirty="0"/>
              <a:t>Package</a:t>
            </a:r>
            <a:r>
              <a:rPr spc="-40" dirty="0"/>
              <a:t> </a:t>
            </a:r>
            <a:r>
              <a:rPr spc="-10" dirty="0"/>
              <a:t>Explorer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9565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5" dirty="0"/>
              <a:t>Package</a:t>
            </a:r>
            <a:r>
              <a:rPr spc="-15" dirty="0"/>
              <a:t> </a:t>
            </a:r>
            <a:r>
              <a:rPr spc="-10" dirty="0"/>
              <a:t>Explorer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488940" y="1006856"/>
            <a:ext cx="3044190" cy="423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048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Provides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Hierarchical  view </a:t>
            </a:r>
            <a:r>
              <a:rPr sz="2000" spc="-5" dirty="0">
                <a:latin typeface="Calibri"/>
                <a:cs typeface="Calibri"/>
              </a:rPr>
              <a:t>of package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design</a:t>
            </a:r>
            <a:endParaRPr sz="2000">
              <a:latin typeface="Calibri"/>
              <a:cs typeface="Calibri"/>
            </a:endParaRPr>
          </a:p>
          <a:p>
            <a:pPr marL="355600" marR="48387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Allows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viewing of  </a:t>
            </a:r>
            <a:r>
              <a:rPr sz="2000" spc="-10" dirty="0">
                <a:latin typeface="Calibri"/>
                <a:cs typeface="Calibri"/>
              </a:rPr>
              <a:t>Properties from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property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window</a:t>
            </a:r>
            <a:endParaRPr sz="2000">
              <a:latin typeface="Calibri"/>
              <a:cs typeface="Calibri"/>
            </a:endParaRPr>
          </a:p>
          <a:p>
            <a:pPr marL="355600" marR="4191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Components can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10" dirty="0">
                <a:latin typeface="Calibri"/>
                <a:cs typeface="Calibri"/>
              </a:rPr>
              <a:t>deleted from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Package  </a:t>
            </a:r>
            <a:r>
              <a:rPr sz="2000" spc="-5" dirty="0">
                <a:latin typeface="Calibri"/>
                <a:cs typeface="Calibri"/>
              </a:rPr>
              <a:t>Explorer </a:t>
            </a:r>
            <a:r>
              <a:rPr sz="2000" spc="-40" dirty="0">
                <a:latin typeface="Calibri"/>
                <a:cs typeface="Calibri"/>
              </a:rPr>
              <a:t>view, </a:t>
            </a:r>
            <a:r>
              <a:rPr sz="2000" dirty="0">
                <a:latin typeface="Calibri"/>
                <a:cs typeface="Calibri"/>
              </a:rPr>
              <a:t>but </a:t>
            </a:r>
            <a:r>
              <a:rPr sz="2000" spc="-5" dirty="0">
                <a:latin typeface="Calibri"/>
                <a:cs typeface="Calibri"/>
              </a:rPr>
              <a:t>cannot  </a:t>
            </a:r>
            <a:r>
              <a:rPr sz="2000" dirty="0">
                <a:latin typeface="Calibri"/>
                <a:cs typeface="Calibri"/>
              </a:rPr>
              <a:t>add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components.</a:t>
            </a:r>
            <a:endParaRPr sz="20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Properties </a:t>
            </a:r>
            <a:r>
              <a:rPr sz="2000" spc="-5" dirty="0">
                <a:latin typeface="Calibri"/>
                <a:cs typeface="Calibri"/>
              </a:rPr>
              <a:t>window is  </a:t>
            </a:r>
            <a:r>
              <a:rPr sz="2000" spc="-10" dirty="0">
                <a:latin typeface="Calibri"/>
                <a:cs typeface="Calibri"/>
              </a:rPr>
              <a:t>available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all objects, in  all </a:t>
            </a:r>
            <a:r>
              <a:rPr sz="2000" spc="-10" dirty="0">
                <a:latin typeface="Calibri"/>
                <a:cs typeface="Calibri"/>
              </a:rPr>
              <a:t>tabs </a:t>
            </a:r>
            <a:r>
              <a:rPr sz="2000" dirty="0">
                <a:latin typeface="Calibri"/>
                <a:cs typeface="Calibri"/>
              </a:rPr>
              <a:t>including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package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itself.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1048511"/>
            <a:ext cx="4658867" cy="44013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36564" y="2662427"/>
            <a:ext cx="3107436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36564" y="3230956"/>
            <a:ext cx="3107436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634615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</a:t>
            </a:r>
            <a:r>
              <a:rPr spc="-30" dirty="0"/>
              <a:t> </a:t>
            </a:r>
            <a:r>
              <a:rPr spc="-15" dirty="0"/>
              <a:t>Configurations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27050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</a:t>
            </a:r>
            <a:r>
              <a:rPr spc="-10" dirty="0"/>
              <a:t> </a:t>
            </a:r>
            <a:r>
              <a:rPr spc="-15" dirty="0"/>
              <a:t>Configurations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52892"/>
            <a:ext cx="8030845" cy="411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One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main challenges </a:t>
            </a:r>
            <a:r>
              <a:rPr sz="2000" dirty="0">
                <a:latin typeface="Calibri"/>
                <a:cs typeface="Calibri"/>
              </a:rPr>
              <a:t>an SSIS </a:t>
            </a:r>
            <a:r>
              <a:rPr sz="2000" spc="-10" dirty="0">
                <a:latin typeface="Calibri"/>
                <a:cs typeface="Calibri"/>
              </a:rPr>
              <a:t>developer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packages. </a:t>
            </a: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spc="-15" dirty="0">
                <a:latin typeface="Calibri"/>
                <a:cs typeface="Calibri"/>
              </a:rPr>
              <a:t>want to externalize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25" dirty="0">
                <a:latin typeface="Calibri"/>
                <a:cs typeface="Calibri"/>
              </a:rPr>
              <a:t>key </a:t>
            </a:r>
            <a:r>
              <a:rPr sz="2000" spc="-5" dirty="0">
                <a:latin typeface="Calibri"/>
                <a:cs typeface="Calibri"/>
              </a:rPr>
              <a:t>elements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spc="-20" dirty="0">
                <a:latin typeface="Calibri"/>
                <a:cs typeface="Calibri"/>
              </a:rPr>
              <a:t>like  </a:t>
            </a:r>
            <a:r>
              <a:rPr sz="2000" spc="-5" dirty="0">
                <a:latin typeface="Calibri"/>
                <a:cs typeface="Calibri"/>
              </a:rPr>
              <a:t>connections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variables so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seamlessly </a:t>
            </a:r>
            <a:r>
              <a:rPr sz="2000" spc="-15" dirty="0">
                <a:latin typeface="Calibri"/>
                <a:cs typeface="Calibri"/>
              </a:rPr>
              <a:t>migrate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packages  </a:t>
            </a:r>
            <a:r>
              <a:rPr sz="2000" spc="-10" dirty="0">
                <a:latin typeface="Calibri"/>
                <a:cs typeface="Calibri"/>
              </a:rPr>
              <a:t>from development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production without </a:t>
            </a:r>
            <a:r>
              <a:rPr sz="2000" spc="-10" dirty="0">
                <a:latin typeface="Calibri"/>
                <a:cs typeface="Calibri"/>
              </a:rPr>
              <a:t>having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open </a:t>
            </a:r>
            <a:r>
              <a:rPr sz="2000" dirty="0">
                <a:latin typeface="Calibri"/>
                <a:cs typeface="Calibri"/>
              </a:rPr>
              <a:t>up each  </a:t>
            </a:r>
            <a:r>
              <a:rPr sz="2000" spc="-5" dirty="0">
                <a:latin typeface="Calibri"/>
                <a:cs typeface="Calibri"/>
              </a:rPr>
              <a:t>individual </a:t>
            </a:r>
            <a:r>
              <a:rPr sz="2000" spc="-10" dirty="0">
                <a:latin typeface="Calibri"/>
                <a:cs typeface="Calibri"/>
              </a:rPr>
              <a:t>package. </a:t>
            </a:r>
            <a:r>
              <a:rPr sz="2000" spc="-5" dirty="0">
                <a:latin typeface="Calibri"/>
                <a:cs typeface="Calibri"/>
              </a:rPr>
              <a:t>This is </a:t>
            </a:r>
            <a:r>
              <a:rPr sz="2000" spc="-10" dirty="0">
                <a:latin typeface="Calibri"/>
                <a:cs typeface="Calibri"/>
              </a:rPr>
              <a:t>where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10" dirty="0">
                <a:latin typeface="Calibri"/>
                <a:cs typeface="Calibri"/>
              </a:rPr>
              <a:t>package configurations </a:t>
            </a:r>
            <a:r>
              <a:rPr sz="2000" spc="-5" dirty="0">
                <a:latin typeface="Calibri"/>
                <a:cs typeface="Calibri"/>
              </a:rPr>
              <a:t>help.  </a:t>
            </a:r>
            <a:r>
              <a:rPr sz="2000" spc="-15" dirty="0">
                <a:latin typeface="Calibri"/>
                <a:cs typeface="Calibri"/>
              </a:rPr>
              <a:t>Package </a:t>
            </a:r>
            <a:r>
              <a:rPr sz="2000" spc="-10" dirty="0">
                <a:latin typeface="Calibri"/>
                <a:cs typeface="Calibri"/>
              </a:rPr>
              <a:t>configurations </a:t>
            </a:r>
            <a:r>
              <a:rPr sz="2000" dirty="0">
                <a:latin typeface="Calibri"/>
                <a:cs typeface="Calibri"/>
              </a:rPr>
              <a:t>enable a </a:t>
            </a:r>
            <a:r>
              <a:rPr sz="2000" spc="-10" dirty="0">
                <a:latin typeface="Calibri"/>
                <a:cs typeface="Calibri"/>
              </a:rPr>
              <a:t>developer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administrator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have  </a:t>
            </a:r>
            <a:r>
              <a:rPr sz="2000" dirty="0">
                <a:latin typeface="Calibri"/>
                <a:cs typeface="Calibri"/>
              </a:rPr>
              <a:t>one </a:t>
            </a:r>
            <a:r>
              <a:rPr sz="2000" spc="-25" dirty="0">
                <a:latin typeface="Calibri"/>
                <a:cs typeface="Calibri"/>
              </a:rPr>
              <a:t>key </a:t>
            </a:r>
            <a:r>
              <a:rPr sz="2000" spc="-10" dirty="0">
                <a:latin typeface="Calibri"/>
                <a:cs typeface="Calibri"/>
              </a:rPr>
              <a:t>area where </a:t>
            </a:r>
            <a:r>
              <a:rPr sz="2000" spc="-5" dirty="0">
                <a:latin typeface="Calibri"/>
                <a:cs typeface="Calibri"/>
              </a:rPr>
              <a:t>specified settings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15" dirty="0">
                <a:latin typeface="Calibri"/>
                <a:cs typeface="Calibri"/>
              </a:rPr>
              <a:t>stored.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administrator </a:t>
            </a:r>
            <a:r>
              <a:rPr sz="2000" spc="-5" dirty="0">
                <a:latin typeface="Calibri"/>
                <a:cs typeface="Calibri"/>
              </a:rPr>
              <a:t>can  </a:t>
            </a:r>
            <a:r>
              <a:rPr sz="2000" dirty="0">
                <a:latin typeface="Calibri"/>
                <a:cs typeface="Calibri"/>
              </a:rPr>
              <a:t>then change the </a:t>
            </a:r>
            <a:r>
              <a:rPr sz="2000" spc="-5" dirty="0">
                <a:latin typeface="Calibri"/>
                <a:cs typeface="Calibri"/>
              </a:rPr>
              <a:t>connection </a:t>
            </a:r>
            <a:r>
              <a:rPr sz="2000" spc="-10" dirty="0">
                <a:latin typeface="Calibri"/>
                <a:cs typeface="Calibri"/>
              </a:rPr>
              <a:t>information </a:t>
            </a:r>
            <a:r>
              <a:rPr sz="2000" dirty="0">
                <a:latin typeface="Calibri"/>
                <a:cs typeface="Calibri"/>
              </a:rPr>
              <a:t>one </a:t>
            </a:r>
            <a:r>
              <a:rPr sz="2000" spc="-5" dirty="0">
                <a:latin typeface="Calibri"/>
                <a:cs typeface="Calibri"/>
              </a:rPr>
              <a:t>time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any </a:t>
            </a:r>
            <a:r>
              <a:rPr sz="2000" spc="-15" dirty="0">
                <a:latin typeface="Calibri"/>
                <a:cs typeface="Calibri"/>
              </a:rPr>
              <a:t>referring  </a:t>
            </a:r>
            <a:r>
              <a:rPr sz="2000" spc="-5" dirty="0">
                <a:latin typeface="Calibri"/>
                <a:cs typeface="Calibri"/>
              </a:rPr>
              <a:t>packages will </a:t>
            </a:r>
            <a:r>
              <a:rPr sz="2000" dirty="0">
                <a:latin typeface="Calibri"/>
                <a:cs typeface="Calibri"/>
              </a:rPr>
              <a:t>change 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well.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17526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Before </a:t>
            </a:r>
            <a:r>
              <a:rPr sz="2000" spc="-10" dirty="0">
                <a:latin typeface="Calibri"/>
                <a:cs typeface="Calibri"/>
              </a:rPr>
              <a:t>starting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discussion on </a:t>
            </a:r>
            <a:r>
              <a:rPr sz="2000" spc="-10" dirty="0">
                <a:latin typeface="Calibri"/>
                <a:cs typeface="Calibri"/>
              </a:rPr>
              <a:t>configurations, </a:t>
            </a:r>
            <a:r>
              <a:rPr sz="2000" spc="-15" dirty="0">
                <a:latin typeface="Calibri"/>
                <a:cs typeface="Calibri"/>
              </a:rPr>
              <a:t>it’s </a:t>
            </a:r>
            <a:r>
              <a:rPr sz="2000" spc="-10" dirty="0">
                <a:latin typeface="Calibri"/>
                <a:cs typeface="Calibri"/>
              </a:rPr>
              <a:t>important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know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10" dirty="0">
                <a:latin typeface="Calibri"/>
                <a:cs typeface="Calibri"/>
              </a:rPr>
              <a:t>order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package. </a:t>
            </a:r>
            <a:r>
              <a:rPr sz="2000" dirty="0">
                <a:latin typeface="Calibri"/>
                <a:cs typeface="Calibri"/>
              </a:rPr>
              <a:t>When a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spc="-10" dirty="0">
                <a:latin typeface="Calibri"/>
                <a:cs typeface="Calibri"/>
              </a:rPr>
              <a:t>starts, </a:t>
            </a:r>
            <a:r>
              <a:rPr sz="2000" spc="-5" dirty="0">
                <a:latin typeface="Calibri"/>
                <a:cs typeface="Calibri"/>
              </a:rPr>
              <a:t>it goes through  </a:t>
            </a:r>
            <a:r>
              <a:rPr sz="2000" spc="-10" dirty="0">
                <a:latin typeface="Calibri"/>
                <a:cs typeface="Calibri"/>
              </a:rPr>
              <a:t>many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phases: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1" cy="682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27050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SSIS Configurations </a:t>
            </a:r>
            <a:r>
              <a:rPr spc="-5" dirty="0"/>
              <a:t>applied </a:t>
            </a:r>
            <a:r>
              <a:rPr spc="-10" dirty="0"/>
              <a:t>during </a:t>
            </a:r>
            <a:r>
              <a:rPr spc="-5" dirty="0"/>
              <a:t>run</a:t>
            </a:r>
            <a:r>
              <a:rPr spc="65" dirty="0"/>
              <a:t> </a:t>
            </a:r>
            <a:r>
              <a:rPr spc="-5" dirty="0"/>
              <a:t>time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03961" y="1008875"/>
            <a:ext cx="8184515" cy="493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 marR="48133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Palatino Linotype"/>
                <a:cs typeface="Palatino Linotype"/>
              </a:rPr>
              <a:t>When </a:t>
            </a:r>
            <a:r>
              <a:rPr sz="1600" spc="-110" dirty="0">
                <a:latin typeface="Palatino Linotype"/>
                <a:cs typeface="Palatino Linotype"/>
              </a:rPr>
              <a:t>you </a:t>
            </a:r>
            <a:r>
              <a:rPr sz="1600" spc="-100" dirty="0">
                <a:latin typeface="Palatino Linotype"/>
                <a:cs typeface="Palatino Linotype"/>
              </a:rPr>
              <a:t>use </a:t>
            </a:r>
            <a:r>
              <a:rPr sz="1600" spc="-70" dirty="0">
                <a:latin typeface="Palatino Linotype"/>
                <a:cs typeface="Palatino Linotype"/>
              </a:rPr>
              <a:t>the </a:t>
            </a:r>
            <a:r>
              <a:rPr sz="1600" spc="-75" dirty="0">
                <a:latin typeface="Palatino Linotype"/>
                <a:cs typeface="Palatino Linotype"/>
              </a:rPr>
              <a:t>dtexec </a:t>
            </a:r>
            <a:r>
              <a:rPr sz="1600" spc="-85" dirty="0">
                <a:latin typeface="Palatino Linotype"/>
                <a:cs typeface="Palatino Linotype"/>
              </a:rPr>
              <a:t>command </a:t>
            </a:r>
            <a:r>
              <a:rPr sz="1600" spc="-70" dirty="0">
                <a:latin typeface="Palatino Linotype"/>
                <a:cs typeface="Palatino Linotype"/>
              </a:rPr>
              <a:t>promot utility </a:t>
            </a:r>
            <a:r>
              <a:rPr sz="1600" spc="-60" dirty="0">
                <a:latin typeface="Palatino Linotype"/>
                <a:cs typeface="Palatino Linotype"/>
              </a:rPr>
              <a:t>(dtexec.exe) </a:t>
            </a:r>
            <a:r>
              <a:rPr sz="1600" spc="-50" dirty="0">
                <a:latin typeface="Palatino Linotype"/>
                <a:cs typeface="Palatino Linotype"/>
              </a:rPr>
              <a:t>to </a:t>
            </a:r>
            <a:r>
              <a:rPr sz="1600" spc="-70" dirty="0">
                <a:latin typeface="Palatino Linotype"/>
                <a:cs typeface="Palatino Linotype"/>
              </a:rPr>
              <a:t>run </a:t>
            </a:r>
            <a:r>
              <a:rPr sz="1600" spc="-100" dirty="0">
                <a:latin typeface="Palatino Linotype"/>
                <a:cs typeface="Palatino Linotype"/>
              </a:rPr>
              <a:t>a </a:t>
            </a:r>
            <a:r>
              <a:rPr sz="1600" spc="-105" dirty="0">
                <a:latin typeface="Palatino Linotype"/>
                <a:cs typeface="Palatino Linotype"/>
              </a:rPr>
              <a:t>deployed </a:t>
            </a:r>
            <a:r>
              <a:rPr sz="1600" spc="-90" dirty="0">
                <a:latin typeface="Palatino Linotype"/>
                <a:cs typeface="Palatino Linotype"/>
              </a:rPr>
              <a:t>package, </a:t>
            </a:r>
            <a:r>
              <a:rPr sz="1600" spc="-70" dirty="0">
                <a:latin typeface="Palatino Linotype"/>
                <a:cs typeface="Palatino Linotype"/>
              </a:rPr>
              <a:t>the  utility </a:t>
            </a:r>
            <a:r>
              <a:rPr sz="1600" spc="-90" dirty="0">
                <a:latin typeface="Palatino Linotype"/>
                <a:cs typeface="Palatino Linotype"/>
              </a:rPr>
              <a:t>applies </a:t>
            </a:r>
            <a:r>
              <a:rPr sz="1600" spc="-100" dirty="0">
                <a:latin typeface="Palatino Linotype"/>
                <a:cs typeface="Palatino Linotype"/>
              </a:rPr>
              <a:t>package </a:t>
            </a:r>
            <a:r>
              <a:rPr sz="1600" spc="-65" dirty="0">
                <a:latin typeface="Palatino Linotype"/>
                <a:cs typeface="Palatino Linotype"/>
              </a:rPr>
              <a:t>configuration</a:t>
            </a:r>
            <a:r>
              <a:rPr sz="1600" spc="95" dirty="0">
                <a:latin typeface="Palatino Linotype"/>
                <a:cs typeface="Palatino Linotype"/>
              </a:rPr>
              <a:t> </a:t>
            </a:r>
            <a:r>
              <a:rPr sz="1600" spc="-80" dirty="0">
                <a:latin typeface="Palatino Linotype"/>
                <a:cs typeface="Palatino Linotype"/>
              </a:rPr>
              <a:t>twice.</a:t>
            </a:r>
            <a:endParaRPr sz="1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Times New Roman"/>
              <a:cs typeface="Times New Roman"/>
            </a:endParaRPr>
          </a:p>
          <a:p>
            <a:pPr marL="220979" indent="-190500">
              <a:lnSpc>
                <a:spcPct val="100000"/>
              </a:lnSpc>
              <a:buAutoNum type="arabicPeriod"/>
              <a:tabLst>
                <a:tab pos="221615" algn="l"/>
              </a:tabLst>
            </a:pPr>
            <a:r>
              <a:rPr sz="1600" spc="-55" dirty="0">
                <a:latin typeface="Palatino Linotype"/>
                <a:cs typeface="Palatino Linotype"/>
              </a:rPr>
              <a:t>The </a:t>
            </a:r>
            <a:r>
              <a:rPr sz="1600" b="1" spc="-60" dirty="0">
                <a:latin typeface="Palatino Linotype"/>
                <a:cs typeface="Palatino Linotype"/>
              </a:rPr>
              <a:t>dtexec </a:t>
            </a:r>
            <a:r>
              <a:rPr sz="1600" spc="-70" dirty="0">
                <a:latin typeface="Palatino Linotype"/>
                <a:cs typeface="Palatino Linotype"/>
              </a:rPr>
              <a:t>utility </a:t>
            </a:r>
            <a:r>
              <a:rPr sz="1600" spc="-90" dirty="0">
                <a:latin typeface="Palatino Linotype"/>
                <a:cs typeface="Palatino Linotype"/>
              </a:rPr>
              <a:t>loads </a:t>
            </a:r>
            <a:r>
              <a:rPr sz="1600" spc="-70" dirty="0">
                <a:latin typeface="Palatino Linotype"/>
                <a:cs typeface="Palatino Linotype"/>
              </a:rPr>
              <a:t>the</a:t>
            </a:r>
            <a:r>
              <a:rPr sz="1600" spc="55" dirty="0">
                <a:latin typeface="Palatino Linotype"/>
                <a:cs typeface="Palatino Linotype"/>
              </a:rPr>
              <a:t> </a:t>
            </a:r>
            <a:r>
              <a:rPr sz="1600" spc="-90" dirty="0">
                <a:latin typeface="Palatino Linotype"/>
                <a:cs typeface="Palatino Linotype"/>
              </a:rPr>
              <a:t>package.</a:t>
            </a:r>
            <a:endParaRPr sz="1600">
              <a:latin typeface="Palatino Linotype"/>
              <a:cs typeface="Palatino Linotype"/>
            </a:endParaRPr>
          </a:p>
          <a:p>
            <a:pPr marL="31115" marR="419734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221615" algn="l"/>
              </a:tabLst>
            </a:pPr>
            <a:r>
              <a:rPr sz="1600" spc="-55" dirty="0">
                <a:latin typeface="Palatino Linotype"/>
                <a:cs typeface="Palatino Linotype"/>
              </a:rPr>
              <a:t>The </a:t>
            </a:r>
            <a:r>
              <a:rPr sz="1600" spc="-70" dirty="0">
                <a:latin typeface="Palatino Linotype"/>
                <a:cs typeface="Palatino Linotype"/>
              </a:rPr>
              <a:t>utility </a:t>
            </a:r>
            <a:r>
              <a:rPr sz="1600" spc="-90" dirty="0">
                <a:latin typeface="Palatino Linotype"/>
                <a:cs typeface="Palatino Linotype"/>
              </a:rPr>
              <a:t>applies </a:t>
            </a:r>
            <a:r>
              <a:rPr sz="1600" spc="-70" dirty="0">
                <a:latin typeface="Palatino Linotype"/>
                <a:cs typeface="Palatino Linotype"/>
              </a:rPr>
              <a:t>the </a:t>
            </a:r>
            <a:r>
              <a:rPr sz="1600" spc="-65" dirty="0">
                <a:latin typeface="Palatino Linotype"/>
                <a:cs typeface="Palatino Linotype"/>
              </a:rPr>
              <a:t>configurations that </a:t>
            </a:r>
            <a:r>
              <a:rPr sz="1600" spc="-114" dirty="0">
                <a:latin typeface="Palatino Linotype"/>
                <a:cs typeface="Palatino Linotype"/>
              </a:rPr>
              <a:t>were </a:t>
            </a:r>
            <a:r>
              <a:rPr sz="1600" spc="-80" dirty="0">
                <a:latin typeface="Palatino Linotype"/>
                <a:cs typeface="Palatino Linotype"/>
              </a:rPr>
              <a:t>specified </a:t>
            </a:r>
            <a:r>
              <a:rPr sz="1600" spc="-50" dirty="0">
                <a:latin typeface="Palatino Linotype"/>
                <a:cs typeface="Palatino Linotype"/>
              </a:rPr>
              <a:t>in </a:t>
            </a:r>
            <a:r>
              <a:rPr sz="1600" spc="-70" dirty="0">
                <a:latin typeface="Palatino Linotype"/>
                <a:cs typeface="Palatino Linotype"/>
              </a:rPr>
              <a:t>the </a:t>
            </a:r>
            <a:r>
              <a:rPr sz="1600" spc="-100" dirty="0">
                <a:latin typeface="Palatino Linotype"/>
                <a:cs typeface="Palatino Linotype"/>
              </a:rPr>
              <a:t>package </a:t>
            </a:r>
            <a:r>
              <a:rPr sz="1600" spc="-70" dirty="0">
                <a:latin typeface="Palatino Linotype"/>
                <a:cs typeface="Palatino Linotype"/>
              </a:rPr>
              <a:t>at </a:t>
            </a:r>
            <a:r>
              <a:rPr sz="1600" spc="-95" dirty="0">
                <a:latin typeface="Palatino Linotype"/>
                <a:cs typeface="Palatino Linotype"/>
              </a:rPr>
              <a:t>design </a:t>
            </a:r>
            <a:r>
              <a:rPr sz="1600" spc="-65" dirty="0">
                <a:latin typeface="Palatino Linotype"/>
                <a:cs typeface="Palatino Linotype"/>
              </a:rPr>
              <a:t>time </a:t>
            </a:r>
            <a:r>
              <a:rPr sz="1600" spc="-100" dirty="0">
                <a:latin typeface="Palatino Linotype"/>
                <a:cs typeface="Palatino Linotype"/>
              </a:rPr>
              <a:t>and </a:t>
            </a:r>
            <a:r>
              <a:rPr sz="1600" spc="-50" dirty="0">
                <a:latin typeface="Palatino Linotype"/>
                <a:cs typeface="Palatino Linotype"/>
              </a:rPr>
              <a:t>in  </a:t>
            </a:r>
            <a:r>
              <a:rPr sz="1600" spc="-70" dirty="0">
                <a:latin typeface="Palatino Linotype"/>
                <a:cs typeface="Palatino Linotype"/>
              </a:rPr>
              <a:t>the </a:t>
            </a:r>
            <a:r>
              <a:rPr sz="1600" spc="-95" dirty="0">
                <a:latin typeface="Palatino Linotype"/>
                <a:cs typeface="Palatino Linotype"/>
              </a:rPr>
              <a:t>same </a:t>
            </a:r>
            <a:r>
              <a:rPr sz="1600" spc="-75" dirty="0">
                <a:latin typeface="Palatino Linotype"/>
                <a:cs typeface="Palatino Linotype"/>
              </a:rPr>
              <a:t>order </a:t>
            </a:r>
            <a:r>
              <a:rPr sz="1600" spc="-95" dirty="0">
                <a:latin typeface="Palatino Linotype"/>
                <a:cs typeface="Palatino Linotype"/>
              </a:rPr>
              <a:t>as </a:t>
            </a:r>
            <a:r>
              <a:rPr sz="1600" spc="-90" dirty="0">
                <a:latin typeface="Palatino Linotype"/>
                <a:cs typeface="Palatino Linotype"/>
              </a:rPr>
              <a:t>they </a:t>
            </a:r>
            <a:r>
              <a:rPr sz="1600" spc="-114" dirty="0">
                <a:latin typeface="Palatino Linotype"/>
                <a:cs typeface="Palatino Linotype"/>
              </a:rPr>
              <a:t>were </a:t>
            </a:r>
            <a:r>
              <a:rPr sz="1600" spc="-75" dirty="0">
                <a:latin typeface="Palatino Linotype"/>
                <a:cs typeface="Palatino Linotype"/>
              </a:rPr>
              <a:t>specified. </a:t>
            </a:r>
            <a:r>
              <a:rPr sz="1600" spc="-60" dirty="0">
                <a:latin typeface="Palatino Linotype"/>
                <a:cs typeface="Palatino Linotype"/>
              </a:rPr>
              <a:t>There </a:t>
            </a:r>
            <a:r>
              <a:rPr sz="1600" spc="-65" dirty="0">
                <a:latin typeface="Palatino Linotype"/>
                <a:cs typeface="Palatino Linotype"/>
              </a:rPr>
              <a:t>is </a:t>
            </a:r>
            <a:r>
              <a:rPr sz="1600" spc="-80" dirty="0">
                <a:latin typeface="Palatino Linotype"/>
                <a:cs typeface="Palatino Linotype"/>
              </a:rPr>
              <a:t>an </a:t>
            </a:r>
            <a:r>
              <a:rPr sz="1600" spc="-65" dirty="0">
                <a:latin typeface="Palatino Linotype"/>
                <a:cs typeface="Palatino Linotype"/>
              </a:rPr>
              <a:t>exception </a:t>
            </a:r>
            <a:r>
              <a:rPr sz="1600" spc="-50" dirty="0">
                <a:latin typeface="Palatino Linotype"/>
                <a:cs typeface="Palatino Linotype"/>
              </a:rPr>
              <a:t>to </a:t>
            </a:r>
            <a:r>
              <a:rPr sz="1600" spc="-65" dirty="0">
                <a:latin typeface="Palatino Linotype"/>
                <a:cs typeface="Palatino Linotype"/>
              </a:rPr>
              <a:t>Parent </a:t>
            </a:r>
            <a:r>
              <a:rPr sz="1600" spc="-90" dirty="0">
                <a:latin typeface="Palatino Linotype"/>
                <a:cs typeface="Palatino Linotype"/>
              </a:rPr>
              <a:t>Package </a:t>
            </a:r>
            <a:r>
              <a:rPr sz="1600" spc="-70" dirty="0">
                <a:latin typeface="Palatino Linotype"/>
                <a:cs typeface="Palatino Linotype"/>
              </a:rPr>
              <a:t>Variables  Configurations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95" dirty="0">
                <a:latin typeface="Palatino Linotype"/>
                <a:cs typeface="Palatino Linotype"/>
              </a:rPr>
              <a:t>which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90" dirty="0">
                <a:latin typeface="Palatino Linotype"/>
                <a:cs typeface="Palatino Linotype"/>
              </a:rPr>
              <a:t>gets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95" dirty="0">
                <a:latin typeface="Palatino Linotype"/>
                <a:cs typeface="Palatino Linotype"/>
              </a:rPr>
              <a:t>applied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85" dirty="0">
                <a:latin typeface="Palatino Linotype"/>
                <a:cs typeface="Palatino Linotype"/>
              </a:rPr>
              <a:t>only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60" dirty="0">
                <a:latin typeface="Palatino Linotype"/>
                <a:cs typeface="Palatino Linotype"/>
              </a:rPr>
              <a:t>once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100" dirty="0">
                <a:latin typeface="Palatino Linotype"/>
                <a:cs typeface="Palatino Linotype"/>
              </a:rPr>
              <a:t>and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70" dirty="0">
                <a:latin typeface="Palatino Linotype"/>
                <a:cs typeface="Palatino Linotype"/>
              </a:rPr>
              <a:t>at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100" dirty="0">
                <a:latin typeface="Palatino Linotype"/>
                <a:cs typeface="Palatino Linotype"/>
              </a:rPr>
              <a:t>a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65" dirty="0">
                <a:latin typeface="Palatino Linotype"/>
                <a:cs typeface="Palatino Linotype"/>
              </a:rPr>
              <a:t>later</a:t>
            </a:r>
            <a:r>
              <a:rPr sz="1600" spc="-40" dirty="0">
                <a:latin typeface="Palatino Linotype"/>
                <a:cs typeface="Palatino Linotype"/>
              </a:rPr>
              <a:t> </a:t>
            </a:r>
            <a:r>
              <a:rPr sz="1600" spc="-60" dirty="0">
                <a:latin typeface="Palatino Linotype"/>
                <a:cs typeface="Palatino Linotype"/>
              </a:rPr>
              <a:t>time.</a:t>
            </a:r>
            <a:endParaRPr sz="1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Palatino Linotype"/>
              <a:buAutoNum type="arabicPeriod"/>
            </a:pPr>
            <a:endParaRPr sz="1650">
              <a:latin typeface="Times New Roman"/>
              <a:cs typeface="Times New Roman"/>
            </a:endParaRPr>
          </a:p>
          <a:p>
            <a:pPr marL="31115" marR="869315">
              <a:lnSpc>
                <a:spcPct val="100000"/>
              </a:lnSpc>
              <a:buAutoNum type="arabicPeriod"/>
              <a:tabLst>
                <a:tab pos="267970" algn="l"/>
              </a:tabLst>
            </a:pPr>
            <a:r>
              <a:rPr sz="1600" spc="-55" dirty="0">
                <a:latin typeface="Palatino Linotype"/>
                <a:cs typeface="Palatino Linotype"/>
              </a:rPr>
              <a:t>The </a:t>
            </a:r>
            <a:r>
              <a:rPr sz="1600" spc="-70" dirty="0">
                <a:latin typeface="Palatino Linotype"/>
                <a:cs typeface="Palatino Linotype"/>
              </a:rPr>
              <a:t>utility </a:t>
            </a:r>
            <a:r>
              <a:rPr sz="1600" spc="-65" dirty="0">
                <a:latin typeface="Palatino Linotype"/>
                <a:cs typeface="Palatino Linotype"/>
              </a:rPr>
              <a:t>then </a:t>
            </a:r>
            <a:r>
              <a:rPr sz="1600" spc="-90" dirty="0">
                <a:latin typeface="Palatino Linotype"/>
                <a:cs typeface="Palatino Linotype"/>
              </a:rPr>
              <a:t>applies </a:t>
            </a:r>
            <a:r>
              <a:rPr sz="1600" spc="-105" dirty="0">
                <a:latin typeface="Palatino Linotype"/>
                <a:cs typeface="Palatino Linotype"/>
              </a:rPr>
              <a:t>any </a:t>
            </a:r>
            <a:r>
              <a:rPr sz="1600" spc="-70" dirty="0">
                <a:latin typeface="Palatino Linotype"/>
                <a:cs typeface="Palatino Linotype"/>
              </a:rPr>
              <a:t>options </a:t>
            </a:r>
            <a:r>
              <a:rPr sz="1600" spc="-65" dirty="0">
                <a:latin typeface="Palatino Linotype"/>
                <a:cs typeface="Palatino Linotype"/>
              </a:rPr>
              <a:t>that </a:t>
            </a:r>
            <a:r>
              <a:rPr sz="1600" spc="-75" dirty="0">
                <a:latin typeface="Palatino Linotype"/>
                <a:cs typeface="Palatino Linotype"/>
              </a:rPr>
              <a:t>are </a:t>
            </a:r>
            <a:r>
              <a:rPr sz="1600" spc="-80" dirty="0">
                <a:latin typeface="Palatino Linotype"/>
                <a:cs typeface="Palatino Linotype"/>
              </a:rPr>
              <a:t>specified </a:t>
            </a:r>
            <a:r>
              <a:rPr sz="1600" spc="-60" dirty="0">
                <a:latin typeface="Palatino Linotype"/>
                <a:cs typeface="Palatino Linotype"/>
              </a:rPr>
              <a:t>on </a:t>
            </a:r>
            <a:r>
              <a:rPr sz="1600" spc="-70" dirty="0">
                <a:latin typeface="Palatino Linotype"/>
                <a:cs typeface="Palatino Linotype"/>
              </a:rPr>
              <a:t>the </a:t>
            </a:r>
            <a:r>
              <a:rPr sz="1600" spc="-85" dirty="0">
                <a:latin typeface="Palatino Linotype"/>
                <a:cs typeface="Palatino Linotype"/>
              </a:rPr>
              <a:t>command </a:t>
            </a:r>
            <a:r>
              <a:rPr sz="1600" spc="-60" dirty="0">
                <a:latin typeface="Palatino Linotype"/>
                <a:cs typeface="Palatino Linotype"/>
              </a:rPr>
              <a:t>line </a:t>
            </a:r>
            <a:r>
              <a:rPr sz="1600" spc="-90" dirty="0">
                <a:latin typeface="Palatino Linotype"/>
                <a:cs typeface="Palatino Linotype"/>
              </a:rPr>
              <a:t>using </a:t>
            </a:r>
            <a:r>
              <a:rPr sz="1600" spc="-35" dirty="0">
                <a:latin typeface="Palatino Linotype"/>
                <a:cs typeface="Palatino Linotype"/>
              </a:rPr>
              <a:t>/SET  </a:t>
            </a:r>
            <a:r>
              <a:rPr sz="1600" spc="-80" dirty="0">
                <a:latin typeface="Palatino Linotype"/>
                <a:cs typeface="Palatino Linotype"/>
              </a:rPr>
              <a:t>command.</a:t>
            </a:r>
            <a:endParaRPr sz="1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Palatino Linotype"/>
              <a:buAutoNum type="arabicPeriod"/>
            </a:pPr>
            <a:endParaRPr sz="1650">
              <a:latin typeface="Times New Roman"/>
              <a:cs typeface="Times New Roman"/>
            </a:endParaRPr>
          </a:p>
          <a:p>
            <a:pPr marL="220979" indent="-190500">
              <a:lnSpc>
                <a:spcPct val="100000"/>
              </a:lnSpc>
              <a:buAutoNum type="arabicPeriod"/>
              <a:tabLst>
                <a:tab pos="221615" algn="l"/>
              </a:tabLst>
            </a:pPr>
            <a:r>
              <a:rPr sz="1600" spc="-55" dirty="0">
                <a:latin typeface="Palatino Linotype"/>
                <a:cs typeface="Palatino Linotype"/>
              </a:rPr>
              <a:t>The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70" dirty="0">
                <a:latin typeface="Palatino Linotype"/>
                <a:cs typeface="Palatino Linotype"/>
              </a:rPr>
              <a:t>utility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85" dirty="0">
                <a:latin typeface="Palatino Linotype"/>
                <a:cs typeface="Palatino Linotype"/>
              </a:rPr>
              <a:t>reloads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70" dirty="0">
                <a:latin typeface="Palatino Linotype"/>
                <a:cs typeface="Palatino Linotype"/>
              </a:rPr>
              <a:t>the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65" dirty="0">
                <a:latin typeface="Palatino Linotype"/>
                <a:cs typeface="Palatino Linotype"/>
              </a:rPr>
              <a:t>configurations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65" dirty="0">
                <a:latin typeface="Palatino Linotype"/>
                <a:cs typeface="Palatino Linotype"/>
              </a:rPr>
              <a:t>that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114" dirty="0">
                <a:latin typeface="Palatino Linotype"/>
                <a:cs typeface="Palatino Linotype"/>
              </a:rPr>
              <a:t>were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80" dirty="0">
                <a:latin typeface="Palatino Linotype"/>
                <a:cs typeface="Palatino Linotype"/>
              </a:rPr>
              <a:t>specified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50" dirty="0">
                <a:latin typeface="Palatino Linotype"/>
                <a:cs typeface="Palatino Linotype"/>
              </a:rPr>
              <a:t>in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70" dirty="0">
                <a:latin typeface="Palatino Linotype"/>
                <a:cs typeface="Palatino Linotype"/>
              </a:rPr>
              <a:t>the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100" dirty="0">
                <a:latin typeface="Palatino Linotype"/>
                <a:cs typeface="Palatino Linotype"/>
              </a:rPr>
              <a:t>package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70" dirty="0">
                <a:latin typeface="Palatino Linotype"/>
                <a:cs typeface="Palatino Linotype"/>
              </a:rPr>
              <a:t>at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95" dirty="0">
                <a:latin typeface="Palatino Linotype"/>
                <a:cs typeface="Palatino Linotype"/>
              </a:rPr>
              <a:t>design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65" dirty="0">
                <a:latin typeface="Palatino Linotype"/>
                <a:cs typeface="Palatino Linotype"/>
              </a:rPr>
              <a:t>time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100" dirty="0">
                <a:latin typeface="Palatino Linotype"/>
                <a:cs typeface="Palatino Linotype"/>
              </a:rPr>
              <a:t>and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50" dirty="0">
                <a:latin typeface="Palatino Linotype"/>
                <a:cs typeface="Palatino Linotype"/>
              </a:rPr>
              <a:t>in</a:t>
            </a:r>
            <a:endParaRPr sz="1600">
              <a:latin typeface="Palatino Linotype"/>
              <a:cs typeface="Palatino Linotype"/>
            </a:endParaRPr>
          </a:p>
          <a:p>
            <a:pPr marL="31115" marR="5080">
              <a:lnSpc>
                <a:spcPct val="100000"/>
              </a:lnSpc>
            </a:pPr>
            <a:r>
              <a:rPr sz="1600" spc="-70" dirty="0">
                <a:latin typeface="Palatino Linotype"/>
                <a:cs typeface="Palatino Linotype"/>
              </a:rPr>
              <a:t>the </a:t>
            </a:r>
            <a:r>
              <a:rPr sz="1600" spc="-95" dirty="0">
                <a:latin typeface="Palatino Linotype"/>
                <a:cs typeface="Palatino Linotype"/>
              </a:rPr>
              <a:t>same </a:t>
            </a:r>
            <a:r>
              <a:rPr sz="1600" spc="-75" dirty="0">
                <a:latin typeface="Palatino Linotype"/>
                <a:cs typeface="Palatino Linotype"/>
              </a:rPr>
              <a:t>order </a:t>
            </a:r>
            <a:r>
              <a:rPr sz="1600" spc="-95" dirty="0">
                <a:latin typeface="Palatino Linotype"/>
                <a:cs typeface="Palatino Linotype"/>
              </a:rPr>
              <a:t>as </a:t>
            </a:r>
            <a:r>
              <a:rPr sz="1600" spc="-90" dirty="0">
                <a:latin typeface="Palatino Linotype"/>
                <a:cs typeface="Palatino Linotype"/>
              </a:rPr>
              <a:t>they </a:t>
            </a:r>
            <a:r>
              <a:rPr sz="1600" spc="-114" dirty="0">
                <a:latin typeface="Palatino Linotype"/>
                <a:cs typeface="Palatino Linotype"/>
              </a:rPr>
              <a:t>were </a:t>
            </a:r>
            <a:r>
              <a:rPr sz="1600" spc="-75" dirty="0">
                <a:latin typeface="Palatino Linotype"/>
                <a:cs typeface="Palatino Linotype"/>
              </a:rPr>
              <a:t>specified. </a:t>
            </a:r>
            <a:r>
              <a:rPr sz="1600" spc="-55" dirty="0">
                <a:latin typeface="Palatino Linotype"/>
                <a:cs typeface="Palatino Linotype"/>
              </a:rPr>
              <a:t>The </a:t>
            </a:r>
            <a:r>
              <a:rPr sz="1600" spc="-70" dirty="0">
                <a:latin typeface="Palatino Linotype"/>
                <a:cs typeface="Palatino Linotype"/>
              </a:rPr>
              <a:t>utility </a:t>
            </a:r>
            <a:r>
              <a:rPr sz="1600" spc="-100" dirty="0">
                <a:latin typeface="Palatino Linotype"/>
                <a:cs typeface="Palatino Linotype"/>
              </a:rPr>
              <a:t>uses </a:t>
            </a:r>
            <a:r>
              <a:rPr sz="1600" spc="-105" dirty="0">
                <a:latin typeface="Palatino Linotype"/>
                <a:cs typeface="Palatino Linotype"/>
              </a:rPr>
              <a:t>any </a:t>
            </a:r>
            <a:r>
              <a:rPr sz="1600" spc="-85" dirty="0">
                <a:latin typeface="Palatino Linotype"/>
                <a:cs typeface="Palatino Linotype"/>
              </a:rPr>
              <a:t>command </a:t>
            </a:r>
            <a:r>
              <a:rPr sz="1600" spc="-60" dirty="0">
                <a:latin typeface="Palatino Linotype"/>
                <a:cs typeface="Palatino Linotype"/>
              </a:rPr>
              <a:t>line </a:t>
            </a:r>
            <a:r>
              <a:rPr sz="1600" spc="-70" dirty="0">
                <a:latin typeface="Palatino Linotype"/>
                <a:cs typeface="Palatino Linotype"/>
              </a:rPr>
              <a:t>options </a:t>
            </a:r>
            <a:r>
              <a:rPr sz="1600" spc="-65" dirty="0">
                <a:latin typeface="Palatino Linotype"/>
                <a:cs typeface="Palatino Linotype"/>
              </a:rPr>
              <a:t>that </a:t>
            </a:r>
            <a:r>
              <a:rPr sz="1600" spc="-114" dirty="0">
                <a:latin typeface="Palatino Linotype"/>
                <a:cs typeface="Palatino Linotype"/>
              </a:rPr>
              <a:t>were </a:t>
            </a:r>
            <a:r>
              <a:rPr sz="1600" spc="-80" dirty="0">
                <a:latin typeface="Palatino Linotype"/>
                <a:cs typeface="Palatino Linotype"/>
              </a:rPr>
              <a:t>specified  </a:t>
            </a:r>
            <a:r>
              <a:rPr sz="1600" spc="-50" dirty="0">
                <a:latin typeface="Palatino Linotype"/>
                <a:cs typeface="Palatino Linotype"/>
              </a:rPr>
              <a:t>to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80" dirty="0">
                <a:latin typeface="Palatino Linotype"/>
                <a:cs typeface="Palatino Linotype"/>
              </a:rPr>
              <a:t>reload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70" dirty="0">
                <a:latin typeface="Palatino Linotype"/>
                <a:cs typeface="Palatino Linotype"/>
              </a:rPr>
              <a:t>the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65" dirty="0">
                <a:latin typeface="Palatino Linotype"/>
                <a:cs typeface="Palatino Linotype"/>
              </a:rPr>
              <a:t>configurations</a:t>
            </a:r>
            <a:r>
              <a:rPr sz="1600" spc="10" dirty="0">
                <a:latin typeface="Palatino Linotype"/>
                <a:cs typeface="Palatino Linotype"/>
              </a:rPr>
              <a:t> </a:t>
            </a:r>
            <a:r>
              <a:rPr sz="1600" spc="-60" dirty="0">
                <a:latin typeface="Palatino Linotype"/>
                <a:cs typeface="Palatino Linotype"/>
              </a:rPr>
              <a:t>Therefore,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70" dirty="0">
                <a:latin typeface="Palatino Linotype"/>
                <a:cs typeface="Palatino Linotype"/>
              </a:rPr>
              <a:t>different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105" dirty="0">
                <a:latin typeface="Palatino Linotype"/>
                <a:cs typeface="Palatino Linotype"/>
              </a:rPr>
              <a:t>values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80" dirty="0">
                <a:latin typeface="Palatino Linotype"/>
                <a:cs typeface="Palatino Linotype"/>
              </a:rPr>
              <a:t>might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80" dirty="0">
                <a:latin typeface="Palatino Linotype"/>
                <a:cs typeface="Palatino Linotype"/>
              </a:rPr>
              <a:t>be</a:t>
            </a:r>
            <a:r>
              <a:rPr sz="1600" spc="-35" dirty="0">
                <a:latin typeface="Palatino Linotype"/>
                <a:cs typeface="Palatino Linotype"/>
              </a:rPr>
              <a:t> </a:t>
            </a:r>
            <a:r>
              <a:rPr sz="1600" spc="-90" dirty="0">
                <a:latin typeface="Palatino Linotype"/>
                <a:cs typeface="Palatino Linotype"/>
              </a:rPr>
              <a:t>reloaded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65" dirty="0">
                <a:latin typeface="Palatino Linotype"/>
                <a:cs typeface="Palatino Linotype"/>
              </a:rPr>
              <a:t>from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100" dirty="0">
                <a:latin typeface="Palatino Linotype"/>
                <a:cs typeface="Palatino Linotype"/>
              </a:rPr>
              <a:t>a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70" dirty="0">
                <a:latin typeface="Palatino Linotype"/>
                <a:cs typeface="Palatino Linotype"/>
              </a:rPr>
              <a:t>different</a:t>
            </a:r>
            <a:r>
              <a:rPr sz="1600" spc="-30" dirty="0">
                <a:latin typeface="Palatino Linotype"/>
                <a:cs typeface="Palatino Linotype"/>
              </a:rPr>
              <a:t> </a:t>
            </a:r>
            <a:r>
              <a:rPr sz="1600" spc="-55" dirty="0">
                <a:latin typeface="Palatino Linotype"/>
                <a:cs typeface="Palatino Linotype"/>
              </a:rPr>
              <a:t>location.</a:t>
            </a:r>
            <a:endParaRPr sz="1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240029" indent="-227965">
              <a:lnSpc>
                <a:spcPct val="100000"/>
              </a:lnSpc>
              <a:buAutoNum type="arabicPeriod" startAt="5"/>
              <a:tabLst>
                <a:tab pos="240665" algn="l"/>
              </a:tabLst>
            </a:pPr>
            <a:r>
              <a:rPr sz="1600" spc="-55" dirty="0">
                <a:latin typeface="Palatino Linotype"/>
                <a:cs typeface="Palatino Linotype"/>
              </a:rPr>
              <a:t>The </a:t>
            </a:r>
            <a:r>
              <a:rPr sz="1600" spc="-70" dirty="0">
                <a:latin typeface="Palatino Linotype"/>
                <a:cs typeface="Palatino Linotype"/>
              </a:rPr>
              <a:t>utility </a:t>
            </a:r>
            <a:r>
              <a:rPr sz="1600" spc="-90" dirty="0">
                <a:latin typeface="Palatino Linotype"/>
                <a:cs typeface="Palatino Linotype"/>
              </a:rPr>
              <a:t>applies </a:t>
            </a:r>
            <a:r>
              <a:rPr sz="1600" spc="-70" dirty="0">
                <a:latin typeface="Palatino Linotype"/>
                <a:cs typeface="Palatino Linotype"/>
              </a:rPr>
              <a:t>the </a:t>
            </a:r>
            <a:r>
              <a:rPr sz="1600" spc="-65" dirty="0">
                <a:latin typeface="Palatino Linotype"/>
                <a:cs typeface="Palatino Linotype"/>
              </a:rPr>
              <a:t>Parent </a:t>
            </a:r>
            <a:r>
              <a:rPr sz="1600" spc="-90" dirty="0">
                <a:latin typeface="Palatino Linotype"/>
                <a:cs typeface="Palatino Linotype"/>
              </a:rPr>
              <a:t>Package </a:t>
            </a:r>
            <a:r>
              <a:rPr sz="1600" spc="-70" dirty="0">
                <a:latin typeface="Palatino Linotype"/>
                <a:cs typeface="Palatino Linotype"/>
              </a:rPr>
              <a:t>Variable</a:t>
            </a:r>
            <a:r>
              <a:rPr sz="1600" spc="165" dirty="0">
                <a:latin typeface="Palatino Linotype"/>
                <a:cs typeface="Palatino Linotype"/>
              </a:rPr>
              <a:t> </a:t>
            </a:r>
            <a:r>
              <a:rPr sz="1600" spc="-70" dirty="0">
                <a:latin typeface="Palatino Linotype"/>
                <a:cs typeface="Palatino Linotype"/>
              </a:rPr>
              <a:t>Configurations.</a:t>
            </a:r>
            <a:endParaRPr sz="16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Palatino Linotype"/>
              <a:buAutoNum type="arabicPeriod" startAt="5"/>
            </a:pPr>
            <a:endParaRPr sz="2150">
              <a:latin typeface="Times New Roman"/>
              <a:cs typeface="Times New Roman"/>
            </a:endParaRPr>
          </a:p>
          <a:p>
            <a:pPr marL="286385" indent="-246379">
              <a:lnSpc>
                <a:spcPct val="100000"/>
              </a:lnSpc>
              <a:buAutoNum type="arabicPeriod" startAt="5"/>
              <a:tabLst>
                <a:tab pos="287020" algn="l"/>
              </a:tabLst>
            </a:pPr>
            <a:r>
              <a:rPr sz="2400" spc="-82" baseline="1736" dirty="0">
                <a:latin typeface="Palatino Linotype"/>
                <a:cs typeface="Palatino Linotype"/>
              </a:rPr>
              <a:t>The </a:t>
            </a:r>
            <a:r>
              <a:rPr sz="2400" spc="-104" baseline="1736" dirty="0">
                <a:latin typeface="Palatino Linotype"/>
                <a:cs typeface="Palatino Linotype"/>
              </a:rPr>
              <a:t>utility </a:t>
            </a:r>
            <a:r>
              <a:rPr sz="2400" spc="-120" baseline="1736" dirty="0">
                <a:latin typeface="Palatino Linotype"/>
                <a:cs typeface="Palatino Linotype"/>
              </a:rPr>
              <a:t>runs </a:t>
            </a:r>
            <a:r>
              <a:rPr sz="2400" spc="-104" baseline="1736" dirty="0">
                <a:latin typeface="Palatino Linotype"/>
                <a:cs typeface="Palatino Linotype"/>
              </a:rPr>
              <a:t>the</a:t>
            </a:r>
            <a:r>
              <a:rPr sz="2400" spc="60" baseline="1736" dirty="0">
                <a:latin typeface="Palatino Linotype"/>
                <a:cs typeface="Palatino Linotype"/>
              </a:rPr>
              <a:t> </a:t>
            </a:r>
            <a:r>
              <a:rPr sz="2400" spc="-135" baseline="1736" dirty="0">
                <a:latin typeface="Palatino Linotype"/>
                <a:cs typeface="Palatino Linotype"/>
              </a:rPr>
              <a:t>package.</a:t>
            </a:r>
            <a:endParaRPr sz="2400" baseline="1736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41146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Summary </a:t>
            </a:r>
            <a:r>
              <a:rPr spc="-5" dirty="0"/>
              <a:t>of </a:t>
            </a:r>
            <a:r>
              <a:rPr spc="-25" dirty="0"/>
              <a:t>Package </a:t>
            </a:r>
            <a:r>
              <a:rPr spc="-15" dirty="0"/>
              <a:t>Configuration</a:t>
            </a:r>
            <a:r>
              <a:rPr spc="70" dirty="0"/>
              <a:t> </a:t>
            </a:r>
            <a:r>
              <a:rPr spc="-5" dirty="0"/>
              <a:t>types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52437" y="999061"/>
          <a:ext cx="8244205" cy="37306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255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b="1" spc="-20" dirty="0">
                          <a:latin typeface="Calibri"/>
                          <a:cs typeface="Calibri"/>
                        </a:rPr>
                        <a:t>Type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DADADA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Description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DADA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096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XML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configuration</a:t>
                      </a:r>
                      <a:r>
                        <a:rPr sz="16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file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 marR="40894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An XML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file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contains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configurations.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The  XML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file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can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include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multiple</a:t>
                      </a:r>
                      <a:r>
                        <a:rPr sz="16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configurations.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095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Environment</a:t>
                      </a:r>
                      <a:r>
                        <a:rPr sz="16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variable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 marR="96266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1600" spc="-15" dirty="0">
                          <a:latin typeface="Calibri"/>
                          <a:cs typeface="Calibri"/>
                        </a:rPr>
                        <a:t>environment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variable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contains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the 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configuration.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56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Registry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entry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Registry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entry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contains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6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configuration.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3935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600" spc="-20" dirty="0">
                          <a:latin typeface="Calibri"/>
                          <a:cs typeface="Calibri"/>
                        </a:rPr>
                        <a:t>Parent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package</a:t>
                      </a:r>
                      <a:r>
                        <a:rPr sz="16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variable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588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 marR="730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 variable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package contains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the 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configuration.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This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configuration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type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typically  used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to update properties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child</a:t>
                      </a:r>
                      <a:r>
                        <a:rPr sz="16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packages.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3936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SQL Server</a:t>
                      </a:r>
                      <a:r>
                        <a:rPr sz="1600" spc="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table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 marR="339725" algn="just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latin typeface="Calibri"/>
                          <a:cs typeface="Calibri"/>
                        </a:rPr>
                        <a:t>A table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SQL Server database contains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the 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configuration.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The table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can </a:t>
                      </a:r>
                      <a:r>
                        <a:rPr sz="1600" spc="-5" dirty="0">
                          <a:latin typeface="Calibri"/>
                          <a:cs typeface="Calibri"/>
                        </a:rPr>
                        <a:t>include </a:t>
                      </a:r>
                      <a:r>
                        <a:rPr sz="1600" dirty="0">
                          <a:latin typeface="Calibri"/>
                          <a:cs typeface="Calibri"/>
                        </a:rPr>
                        <a:t>multiple  </a:t>
                      </a:r>
                      <a:r>
                        <a:rPr sz="1600" spc="-10" dirty="0">
                          <a:latin typeface="Calibri"/>
                          <a:cs typeface="Calibri"/>
                        </a:rPr>
                        <a:t>configurations.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27050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</a:t>
            </a:r>
            <a:r>
              <a:rPr spc="-10" dirty="0"/>
              <a:t> </a:t>
            </a:r>
            <a:r>
              <a:rPr spc="-15" dirty="0"/>
              <a:t>Configurations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47990" cy="3013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14097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There are two </a:t>
            </a:r>
            <a:r>
              <a:rPr sz="2000" dirty="0">
                <a:latin typeface="Calibri"/>
                <a:cs typeface="Calibri"/>
              </a:rPr>
              <a:t>primary </a:t>
            </a:r>
            <a:r>
              <a:rPr sz="2000" spc="-5" dirty="0">
                <a:latin typeface="Calibri"/>
                <a:cs typeface="Calibri"/>
              </a:rPr>
              <a:t>options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10" dirty="0">
                <a:latin typeface="Calibri"/>
                <a:cs typeface="Calibri"/>
              </a:rPr>
              <a:t>where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store </a:t>
            </a:r>
            <a:r>
              <a:rPr sz="2000" dirty="0">
                <a:latin typeface="Calibri"/>
                <a:cs typeface="Calibri"/>
              </a:rPr>
              <a:t>the SSIS </a:t>
            </a:r>
            <a:r>
              <a:rPr sz="2000" spc="-10" dirty="0">
                <a:latin typeface="Calibri"/>
                <a:cs typeface="Calibri"/>
              </a:rPr>
              <a:t>configurations:  configuration </a:t>
            </a:r>
            <a:r>
              <a:rPr sz="2000" spc="-5" dirty="0">
                <a:latin typeface="Calibri"/>
                <a:cs typeface="Calibri"/>
              </a:rPr>
              <a:t>files or tables (there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other </a:t>
            </a:r>
            <a:r>
              <a:rPr sz="2000" spc="-10" dirty="0">
                <a:latin typeface="Calibri"/>
                <a:cs typeface="Calibri"/>
              </a:rPr>
              <a:t>more </a:t>
            </a:r>
            <a:r>
              <a:rPr sz="2000" spc="-5" dirty="0">
                <a:latin typeface="Calibri"/>
                <a:cs typeface="Calibri"/>
              </a:rPr>
              <a:t>lesser-used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options).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4000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advantage </a:t>
            </a:r>
            <a:r>
              <a:rPr sz="2000" spc="-5" dirty="0">
                <a:latin typeface="Calibri"/>
                <a:cs typeface="Calibri"/>
              </a:rPr>
              <a:t>of using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file is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files </a:t>
            </a:r>
            <a:r>
              <a:rPr sz="2000" spc="-10" dirty="0">
                <a:latin typeface="Calibri"/>
                <a:cs typeface="Calibri"/>
              </a:rPr>
              <a:t>are very </a:t>
            </a:r>
            <a:r>
              <a:rPr sz="2000" spc="-5" dirty="0">
                <a:latin typeface="Calibri"/>
                <a:cs typeface="Calibri"/>
              </a:rPr>
              <a:t>portable  </a:t>
            </a:r>
            <a:r>
              <a:rPr sz="2000" spc="-15" dirty="0">
                <a:latin typeface="Calibri"/>
                <a:cs typeface="Calibri"/>
              </a:rPr>
              <a:t>from environment to environment </a:t>
            </a:r>
            <a:r>
              <a:rPr sz="2000" dirty="0">
                <a:latin typeface="Calibri"/>
                <a:cs typeface="Calibri"/>
              </a:rPr>
              <a:t>but the </a:t>
            </a:r>
            <a:r>
              <a:rPr sz="2000" spc="-10" dirty="0">
                <a:latin typeface="Calibri"/>
                <a:cs typeface="Calibri"/>
              </a:rPr>
              <a:t>disadvantage </a:t>
            </a:r>
            <a:r>
              <a:rPr sz="2000" spc="-5" dirty="0">
                <a:latin typeface="Calibri"/>
                <a:cs typeface="Calibri"/>
              </a:rPr>
              <a:t>is that </a:t>
            </a:r>
            <a:r>
              <a:rPr sz="2000" spc="-25" dirty="0">
                <a:latin typeface="Calibri"/>
                <a:cs typeface="Calibri"/>
              </a:rPr>
              <a:t>there’s </a:t>
            </a:r>
            <a:r>
              <a:rPr sz="2000" spc="-5" dirty="0">
                <a:latin typeface="Calibri"/>
                <a:cs typeface="Calibri"/>
              </a:rPr>
              <a:t>not 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25" dirty="0">
                <a:latin typeface="Calibri"/>
                <a:cs typeface="Calibri"/>
              </a:rPr>
              <a:t>way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centrally </a:t>
            </a:r>
            <a:r>
              <a:rPr sz="2000" spc="-5" dirty="0">
                <a:latin typeface="Calibri"/>
                <a:cs typeface="Calibri"/>
              </a:rPr>
              <a:t>manage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For configuration </a:t>
            </a:r>
            <a:r>
              <a:rPr sz="2000" spc="-5" dirty="0">
                <a:latin typeface="Calibri"/>
                <a:cs typeface="Calibri"/>
              </a:rPr>
              <a:t>tables,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entries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15" dirty="0">
                <a:latin typeface="Calibri"/>
                <a:cs typeface="Calibri"/>
              </a:rPr>
              <a:t>stored </a:t>
            </a:r>
            <a:r>
              <a:rPr sz="2000" spc="-5" dirty="0">
                <a:latin typeface="Calibri"/>
                <a:cs typeface="Calibri"/>
              </a:rPr>
              <a:t>in SQL </a:t>
            </a:r>
            <a:r>
              <a:rPr sz="2000" spc="-30" dirty="0">
                <a:latin typeface="Calibri"/>
                <a:cs typeface="Calibri"/>
              </a:rPr>
              <a:t>Server, </a:t>
            </a:r>
            <a:r>
              <a:rPr sz="2000" dirty="0">
                <a:latin typeface="Calibri"/>
                <a:cs typeface="Calibri"/>
              </a:rPr>
              <a:t>making them  </a:t>
            </a:r>
            <a:r>
              <a:rPr sz="2000" spc="-10" dirty="0">
                <a:latin typeface="Calibri"/>
                <a:cs typeface="Calibri"/>
              </a:rPr>
              <a:t>easy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report against centrally </a:t>
            </a:r>
            <a:r>
              <a:rPr sz="2000" dirty="0">
                <a:latin typeface="Calibri"/>
                <a:cs typeface="Calibri"/>
              </a:rPr>
              <a:t>but </a:t>
            </a:r>
            <a:r>
              <a:rPr sz="2000" spc="-5" dirty="0">
                <a:latin typeface="Calibri"/>
                <a:cs typeface="Calibri"/>
              </a:rPr>
              <a:t>they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dirty="0">
                <a:latin typeface="Calibri"/>
                <a:cs typeface="Calibri"/>
              </a:rPr>
              <a:t>not </a:t>
            </a:r>
            <a:r>
              <a:rPr sz="2000" spc="-10" dirty="0">
                <a:latin typeface="Calibri"/>
                <a:cs typeface="Calibri"/>
              </a:rPr>
              <a:t>very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portable.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801610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Designing </a:t>
            </a:r>
            <a:r>
              <a:rPr spc="-20" dirty="0"/>
              <a:t>Packages </a:t>
            </a:r>
            <a:r>
              <a:rPr spc="-5" dirty="0"/>
              <a:t>– Connection</a:t>
            </a:r>
            <a:r>
              <a:rPr spc="100" dirty="0"/>
              <a:t> </a:t>
            </a:r>
            <a:r>
              <a:rPr spc="-15" dirty="0"/>
              <a:t>Managers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140" y="1102874"/>
            <a:ext cx="2620010" cy="33172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latin typeface="Calibri"/>
                <a:cs typeface="Calibri"/>
              </a:rPr>
              <a:t>Sources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Destinations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SQL</a:t>
            </a:r>
            <a:r>
              <a:rPr sz="2000" spc="-5" dirty="0">
                <a:latin typeface="Calibri"/>
                <a:cs typeface="Calibri"/>
              </a:rPr>
              <a:t> Server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Flat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Oracle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Calibri"/>
                <a:cs typeface="Calibri"/>
              </a:rPr>
              <a:t>Web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Services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SAPBI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Calibri"/>
                <a:cs typeface="Calibri"/>
              </a:rPr>
              <a:t>TeraData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FTP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ODBC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6000" y="1447800"/>
            <a:ext cx="2572511" cy="24963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1428" y="1443227"/>
            <a:ext cx="2581910" cy="2505710"/>
          </a:xfrm>
          <a:custGeom>
            <a:avLst/>
            <a:gdLst/>
            <a:ahLst/>
            <a:cxnLst/>
            <a:rect l="l" t="t" r="r" b="b"/>
            <a:pathLst>
              <a:path w="2581909" h="2505710">
                <a:moveTo>
                  <a:pt x="0" y="0"/>
                </a:moveTo>
                <a:lnTo>
                  <a:pt x="2581655" y="0"/>
                </a:lnTo>
                <a:lnTo>
                  <a:pt x="2581655" y="2505456"/>
                </a:lnTo>
                <a:lnTo>
                  <a:pt x="0" y="25054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64991" y="2729483"/>
            <a:ext cx="2572511" cy="24277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60420" y="2724911"/>
            <a:ext cx="2581910" cy="2437130"/>
          </a:xfrm>
          <a:custGeom>
            <a:avLst/>
            <a:gdLst/>
            <a:ahLst/>
            <a:cxnLst/>
            <a:rect l="l" t="t" r="r" b="b"/>
            <a:pathLst>
              <a:path w="2581910" h="2437129">
                <a:moveTo>
                  <a:pt x="0" y="0"/>
                </a:moveTo>
                <a:lnTo>
                  <a:pt x="2581655" y="0"/>
                </a:lnTo>
                <a:lnTo>
                  <a:pt x="2581655" y="2436876"/>
                </a:lnTo>
                <a:lnTo>
                  <a:pt x="0" y="243687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58571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Enabling </a:t>
            </a:r>
            <a:r>
              <a:rPr spc="-5" dirty="0"/>
              <a:t>SSIS</a:t>
            </a:r>
            <a:r>
              <a:rPr spc="35" dirty="0"/>
              <a:t> </a:t>
            </a:r>
            <a:r>
              <a:rPr spc="-15" dirty="0"/>
              <a:t>Configurations</a:t>
            </a:r>
          </a:p>
        </p:txBody>
      </p:sp>
      <p:sp>
        <p:nvSpPr>
          <p:cNvPr id="8" name="object 8"/>
          <p:cNvSpPr/>
          <p:nvPr/>
        </p:nvSpPr>
        <p:spPr>
          <a:xfrm>
            <a:off x="4038600" y="1295400"/>
            <a:ext cx="4677156" cy="3518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9740" y="1006856"/>
            <a:ext cx="6381115" cy="5338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319024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Package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can 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accessed </a:t>
            </a:r>
            <a:r>
              <a:rPr sz="2000" spc="-10" dirty="0">
                <a:latin typeface="Calibri"/>
                <a:cs typeface="Calibri"/>
              </a:rPr>
              <a:t>through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spc="-10" dirty="0">
                <a:latin typeface="Calibri"/>
                <a:cs typeface="Calibri"/>
              </a:rPr>
              <a:t>tab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BIDS </a:t>
            </a:r>
            <a:r>
              <a:rPr sz="2000" spc="-5" dirty="0">
                <a:latin typeface="Calibri"/>
                <a:cs typeface="Calibri"/>
              </a:rPr>
              <a:t>by  right clicking in </a:t>
            </a:r>
            <a:r>
              <a:rPr sz="2000" dirty="0">
                <a:latin typeface="Calibri"/>
                <a:cs typeface="Calibri"/>
              </a:rPr>
              <a:t>the design  pane and </a:t>
            </a:r>
            <a:r>
              <a:rPr sz="2000" spc="-5" dirty="0">
                <a:latin typeface="Calibri"/>
                <a:cs typeface="Calibri"/>
              </a:rPr>
              <a:t>selecting </a:t>
            </a:r>
            <a:r>
              <a:rPr sz="2000" spc="-15" dirty="0">
                <a:latin typeface="Calibri"/>
                <a:cs typeface="Calibri"/>
              </a:rPr>
              <a:t>Package  </a:t>
            </a:r>
            <a:r>
              <a:rPr sz="2000" spc="-10" dirty="0">
                <a:latin typeface="Calibri"/>
                <a:cs typeface="Calibri"/>
              </a:rPr>
              <a:t>Configurations.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306768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dirty="0">
                <a:latin typeface="Calibri"/>
                <a:cs typeface="Calibri"/>
              </a:rPr>
              <a:t>opens the </a:t>
            </a:r>
            <a:r>
              <a:rPr sz="2000" spc="-15" dirty="0">
                <a:latin typeface="Calibri"/>
                <a:cs typeface="Calibri"/>
              </a:rPr>
              <a:t>Package  </a:t>
            </a:r>
            <a:r>
              <a:rPr sz="2000" spc="-10" dirty="0">
                <a:latin typeface="Calibri"/>
                <a:cs typeface="Calibri"/>
              </a:rPr>
              <a:t>Configurations </a:t>
            </a:r>
            <a:r>
              <a:rPr sz="2000" spc="-15" dirty="0">
                <a:latin typeface="Calibri"/>
                <a:cs typeface="Calibri"/>
              </a:rPr>
              <a:t>Organizer  </a:t>
            </a:r>
            <a:r>
              <a:rPr sz="2000" spc="-5" dirty="0">
                <a:latin typeface="Calibri"/>
                <a:cs typeface="Calibri"/>
              </a:rPr>
              <a:t>dialog </a:t>
            </a:r>
            <a:r>
              <a:rPr sz="2000" spc="-10" dirty="0">
                <a:latin typeface="Calibri"/>
                <a:cs typeface="Calibri"/>
              </a:rPr>
              <a:t>box. </a:t>
            </a: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then add  </a:t>
            </a:r>
            <a:r>
              <a:rPr sz="2000" spc="-5" dirty="0">
                <a:latin typeface="Calibri"/>
                <a:cs typeface="Calibri"/>
              </a:rPr>
              <a:t>multiple </a:t>
            </a:r>
            <a:r>
              <a:rPr sz="2000" spc="-10" dirty="0">
                <a:latin typeface="Calibri"/>
                <a:cs typeface="Calibri"/>
              </a:rPr>
              <a:t>configurations </a:t>
            </a:r>
            <a:r>
              <a:rPr sz="2000" spc="-5" dirty="0">
                <a:latin typeface="Calibri"/>
                <a:cs typeface="Calibri"/>
              </a:rPr>
              <a:t>that  will </a:t>
            </a:r>
            <a:r>
              <a:rPr sz="2000" spc="-15" dirty="0">
                <a:latin typeface="Calibri"/>
                <a:cs typeface="Calibri"/>
              </a:rPr>
              <a:t>overlay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5" dirty="0">
                <a:latin typeface="Calibri"/>
                <a:cs typeface="Calibri"/>
              </a:rPr>
              <a:t>other </a:t>
            </a:r>
            <a:r>
              <a:rPr sz="2000" spc="-10" dirty="0">
                <a:latin typeface="Calibri"/>
                <a:cs typeface="Calibri"/>
              </a:rPr>
              <a:t>top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bottom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10" dirty="0">
                <a:latin typeface="Calibri"/>
                <a:cs typeface="Calibri"/>
              </a:rPr>
              <a:t>screen </a:t>
            </a:r>
            <a:r>
              <a:rPr sz="2000" spc="-5" dirty="0">
                <a:latin typeface="Calibri"/>
                <a:cs typeface="Calibri"/>
              </a:rPr>
              <a:t>by  clicking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5" dirty="0">
                <a:latin typeface="Calibri"/>
                <a:cs typeface="Calibri"/>
              </a:rPr>
              <a:t>Add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button.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Configurations </a:t>
            </a:r>
            <a:r>
              <a:rPr sz="2000" spc="-5" dirty="0">
                <a:latin typeface="Calibri"/>
                <a:cs typeface="Calibri"/>
              </a:rPr>
              <a:t>can also </a:t>
            </a:r>
            <a:r>
              <a:rPr sz="2000" spc="-10" dirty="0">
                <a:latin typeface="Calibri"/>
                <a:cs typeface="Calibri"/>
              </a:rPr>
              <a:t>temporarily </a:t>
            </a:r>
            <a:r>
              <a:rPr sz="2000" spc="-5" dirty="0">
                <a:latin typeface="Calibri"/>
                <a:cs typeface="Calibri"/>
              </a:rPr>
              <a:t>disabled, which </a:t>
            </a:r>
            <a:r>
              <a:rPr sz="2000" spc="-10" dirty="0">
                <a:latin typeface="Calibri"/>
                <a:cs typeface="Calibri"/>
              </a:rPr>
              <a:t>would  </a:t>
            </a:r>
            <a:r>
              <a:rPr sz="2000" spc="-15" dirty="0">
                <a:latin typeface="Calibri"/>
                <a:cs typeface="Calibri"/>
              </a:rPr>
              <a:t>revert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dirty="0">
                <a:latin typeface="Calibri"/>
                <a:cs typeface="Calibri"/>
              </a:rPr>
              <a:t>back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its hard-coded values.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19125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XML</a:t>
            </a:r>
            <a:r>
              <a:rPr spc="10" dirty="0"/>
              <a:t> </a:t>
            </a:r>
            <a:r>
              <a:rPr spc="-15" dirty="0"/>
              <a:t>Configuration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854456"/>
            <a:ext cx="366395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dirty="0">
                <a:latin typeface="Calibri"/>
                <a:cs typeface="Calibri"/>
              </a:rPr>
              <a:t>XML </a:t>
            </a:r>
            <a:r>
              <a:rPr sz="2000" spc="-10" dirty="0">
                <a:latin typeface="Calibri"/>
                <a:cs typeface="Calibri"/>
              </a:rPr>
              <a:t>Configuration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265" marR="23495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Specify the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file  name along with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location.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03022" y="4740592"/>
            <a:ext cx="306006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3.	</a:t>
            </a: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property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5" dirty="0">
                <a:latin typeface="Calibri"/>
                <a:cs typeface="Calibri"/>
              </a:rPr>
              <a:t>configured.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76800" y="859536"/>
            <a:ext cx="3809999" cy="34808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" y="2567939"/>
            <a:ext cx="3886199" cy="3550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3" y="28030"/>
            <a:ext cx="9125711" cy="682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19125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XML</a:t>
            </a:r>
            <a:r>
              <a:rPr spc="10" dirty="0"/>
              <a:t> </a:t>
            </a:r>
            <a:r>
              <a:rPr spc="-15" dirty="0"/>
              <a:t>Configuration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04" y="1083056"/>
            <a:ext cx="7949565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4368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11480" algn="l"/>
                <a:tab pos="412115" algn="l"/>
              </a:tabLst>
            </a:pPr>
            <a:r>
              <a:rPr dirty="0"/>
              <a:t>	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file already </a:t>
            </a:r>
            <a:r>
              <a:rPr sz="2000" spc="-15" dirty="0">
                <a:latin typeface="Calibri"/>
                <a:cs typeface="Calibri"/>
              </a:rPr>
              <a:t>exists, </a:t>
            </a:r>
            <a:r>
              <a:rPr sz="2000" spc="-5" dirty="0">
                <a:latin typeface="Calibri"/>
                <a:cs typeface="Calibri"/>
              </a:rPr>
              <a:t>you’ll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asked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wish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reuse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same 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spc="-15" dirty="0">
                <a:latin typeface="Calibri"/>
                <a:cs typeface="Calibri"/>
              </a:rPr>
              <a:t>over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again.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0" dirty="0">
                <a:latin typeface="Calibri"/>
                <a:cs typeface="Calibri"/>
              </a:rPr>
              <a:t>would </a:t>
            </a:r>
            <a:r>
              <a:rPr sz="2000" dirty="0">
                <a:latin typeface="Calibri"/>
                <a:cs typeface="Calibri"/>
              </a:rPr>
              <a:t>enable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single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file that </a:t>
            </a:r>
            <a:r>
              <a:rPr sz="2000" spc="-10" dirty="0">
                <a:latin typeface="Calibri"/>
                <a:cs typeface="Calibri"/>
              </a:rPr>
              <a:t>contains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connection </a:t>
            </a:r>
            <a:r>
              <a:rPr sz="2000" spc="-10" dirty="0">
                <a:latin typeface="Calibri"/>
                <a:cs typeface="Calibri"/>
              </a:rPr>
              <a:t>information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hundred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packages.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0320" y="3103105"/>
            <a:ext cx="72129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Based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selected properties, </a:t>
            </a:r>
            <a:r>
              <a:rPr sz="2000" dirty="0">
                <a:latin typeface="Calibri"/>
                <a:cs typeface="Calibri"/>
              </a:rPr>
              <a:t>the wizard will automatically  generate the </a:t>
            </a:r>
            <a:r>
              <a:rPr sz="2000" spc="-5" dirty="0">
                <a:latin typeface="Calibri"/>
                <a:cs typeface="Calibri"/>
              </a:rPr>
              <a:t>XML </a:t>
            </a:r>
            <a:r>
              <a:rPr sz="200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dirty="0">
                <a:latin typeface="Calibri"/>
                <a:cs typeface="Calibri"/>
              </a:rPr>
              <a:t>and add the </a:t>
            </a:r>
            <a:r>
              <a:rPr sz="2000" spc="-5" dirty="0">
                <a:latin typeface="Calibri"/>
                <a:cs typeface="Calibri"/>
              </a:rPr>
              <a:t>specified prioperties.  The file is </a:t>
            </a:r>
            <a:r>
              <a:rPr sz="2000" dirty="0">
                <a:latin typeface="Calibri"/>
                <a:cs typeface="Calibri"/>
              </a:rPr>
              <a:t>automatically </a:t>
            </a:r>
            <a:r>
              <a:rPr sz="2000" spc="-5" dirty="0">
                <a:latin typeface="Calibri"/>
                <a:cs typeface="Calibri"/>
              </a:rPr>
              <a:t>saved </a:t>
            </a:r>
            <a:r>
              <a:rPr sz="2000" dirty="0">
                <a:latin typeface="Calibri"/>
                <a:cs typeface="Calibri"/>
              </a:rPr>
              <a:t>with the </a:t>
            </a:r>
            <a:r>
              <a:rPr sz="2000" spc="-5" dirty="0">
                <a:latin typeface="Calibri"/>
                <a:cs typeface="Calibri"/>
              </a:rPr>
              <a:t>dtsConfig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extension.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091" y="3114129"/>
            <a:ext cx="1149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2155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19125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XML</a:t>
            </a:r>
            <a:r>
              <a:rPr spc="10" dirty="0"/>
              <a:t> </a:t>
            </a:r>
            <a:r>
              <a:rPr spc="-15" dirty="0"/>
              <a:t>Configuration</a:t>
            </a:r>
          </a:p>
        </p:txBody>
      </p:sp>
      <p:sp>
        <p:nvSpPr>
          <p:cNvPr id="8" name="object 8"/>
          <p:cNvSpPr/>
          <p:nvPr/>
        </p:nvSpPr>
        <p:spPr>
          <a:xfrm>
            <a:off x="3102863" y="1895856"/>
            <a:ext cx="54863" cy="24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169" y="1531061"/>
            <a:ext cx="5276545" cy="19872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42813" y="1622996"/>
            <a:ext cx="3088640" cy="1304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Palatino Linotype"/>
                <a:cs typeface="Palatino Linotype"/>
              </a:rPr>
              <a:t>The </a:t>
            </a:r>
            <a:r>
              <a:rPr sz="1200" spc="-50" dirty="0">
                <a:latin typeface="Palatino Linotype"/>
                <a:cs typeface="Palatino Linotype"/>
              </a:rPr>
              <a:t>file inclides the</a:t>
            </a:r>
            <a:r>
              <a:rPr sz="1200" spc="-125" dirty="0">
                <a:latin typeface="Palatino Linotype"/>
                <a:cs typeface="Palatino Linotype"/>
              </a:rPr>
              <a:t> </a:t>
            </a:r>
            <a:r>
              <a:rPr sz="1200" spc="-45" dirty="0">
                <a:latin typeface="Palatino Linotype"/>
                <a:cs typeface="Palatino Linotype"/>
              </a:rPr>
              <a:t>&lt;DTSConfigurationHeading&gt;  </a:t>
            </a:r>
            <a:r>
              <a:rPr sz="1200" spc="-55" dirty="0">
                <a:latin typeface="Palatino Linotype"/>
                <a:cs typeface="Palatino Linotype"/>
              </a:rPr>
              <a:t>element </a:t>
            </a:r>
            <a:r>
              <a:rPr sz="1200" spc="-70" dirty="0">
                <a:latin typeface="Palatino Linotype"/>
                <a:cs typeface="Palatino Linotype"/>
              </a:rPr>
              <a:t>which </a:t>
            </a:r>
            <a:r>
              <a:rPr sz="1200" spc="-45" dirty="0">
                <a:latin typeface="Palatino Linotype"/>
                <a:cs typeface="Palatino Linotype"/>
              </a:rPr>
              <a:t>contains </a:t>
            </a:r>
            <a:r>
              <a:rPr sz="1200" spc="-60" dirty="0">
                <a:latin typeface="Palatino Linotype"/>
                <a:cs typeface="Palatino Linotype"/>
              </a:rPr>
              <a:t>details about </a:t>
            </a:r>
            <a:r>
              <a:rPr sz="1200" spc="-95" dirty="0">
                <a:latin typeface="Palatino Linotype"/>
                <a:cs typeface="Palatino Linotype"/>
              </a:rPr>
              <a:t>who </a:t>
            </a:r>
            <a:r>
              <a:rPr sz="1200" spc="-75" dirty="0">
                <a:latin typeface="Palatino Linotype"/>
                <a:cs typeface="Palatino Linotype"/>
              </a:rPr>
              <a:t>and  </a:t>
            </a:r>
            <a:r>
              <a:rPr sz="1200" spc="-90" dirty="0">
                <a:latin typeface="Palatino Linotype"/>
                <a:cs typeface="Palatino Linotype"/>
              </a:rPr>
              <a:t>when </a:t>
            </a:r>
            <a:r>
              <a:rPr sz="1200" spc="-50" dirty="0">
                <a:latin typeface="Palatino Linotype"/>
                <a:cs typeface="Palatino Linotype"/>
              </a:rPr>
              <a:t>the file </a:t>
            </a:r>
            <a:r>
              <a:rPr sz="1200" spc="-110" dirty="0">
                <a:latin typeface="Palatino Linotype"/>
                <a:cs typeface="Palatino Linotype"/>
              </a:rPr>
              <a:t>was</a:t>
            </a:r>
            <a:r>
              <a:rPr sz="1200" spc="-15" dirty="0">
                <a:latin typeface="Palatino Linotype"/>
                <a:cs typeface="Palatino Linotype"/>
              </a:rPr>
              <a:t> </a:t>
            </a:r>
            <a:r>
              <a:rPr sz="1200" spc="-55" dirty="0">
                <a:latin typeface="Palatino Linotype"/>
                <a:cs typeface="Palatino Linotype"/>
              </a:rPr>
              <a:t>created.</a:t>
            </a:r>
            <a:endParaRPr sz="1200">
              <a:latin typeface="Palatino Linotype"/>
              <a:cs typeface="Palatino Linotype"/>
            </a:endParaRPr>
          </a:p>
          <a:p>
            <a:pPr marL="12700" marR="170180">
              <a:lnSpc>
                <a:spcPts val="1440"/>
              </a:lnSpc>
              <a:spcBef>
                <a:spcPts val="40"/>
              </a:spcBef>
            </a:pPr>
            <a:r>
              <a:rPr sz="1200" spc="-40" dirty="0">
                <a:latin typeface="Palatino Linotype"/>
                <a:cs typeface="Palatino Linotype"/>
              </a:rPr>
              <a:t>The </a:t>
            </a:r>
            <a:r>
              <a:rPr sz="1200" spc="-50" dirty="0">
                <a:latin typeface="Palatino Linotype"/>
                <a:cs typeface="Palatino Linotype"/>
              </a:rPr>
              <a:t>file </a:t>
            </a:r>
            <a:r>
              <a:rPr sz="1200" spc="-60" dirty="0">
                <a:latin typeface="Palatino Linotype"/>
                <a:cs typeface="Palatino Linotype"/>
              </a:rPr>
              <a:t>includes </a:t>
            </a:r>
            <a:r>
              <a:rPr sz="1200" spc="-50" dirty="0">
                <a:latin typeface="Palatino Linotype"/>
                <a:cs typeface="Palatino Linotype"/>
              </a:rPr>
              <a:t>one </a:t>
            </a:r>
            <a:r>
              <a:rPr sz="1200" spc="-35" dirty="0">
                <a:latin typeface="Palatino Linotype"/>
                <a:cs typeface="Palatino Linotype"/>
              </a:rPr>
              <a:t>&lt;Configuration&gt; </a:t>
            </a:r>
            <a:r>
              <a:rPr sz="1200" spc="-55" dirty="0">
                <a:latin typeface="Palatino Linotype"/>
                <a:cs typeface="Palatino Linotype"/>
              </a:rPr>
              <a:t>element  </a:t>
            </a:r>
            <a:r>
              <a:rPr sz="1200" spc="-40" dirty="0">
                <a:latin typeface="Palatino Linotype"/>
                <a:cs typeface="Palatino Linotype"/>
              </a:rPr>
              <a:t>for </a:t>
            </a:r>
            <a:r>
              <a:rPr sz="1200" spc="-60" dirty="0">
                <a:latin typeface="Palatino Linotype"/>
                <a:cs typeface="Palatino Linotype"/>
              </a:rPr>
              <a:t>each </a:t>
            </a:r>
            <a:r>
              <a:rPr sz="1200" spc="-75" dirty="0">
                <a:latin typeface="Palatino Linotype"/>
                <a:cs typeface="Palatino Linotype"/>
              </a:rPr>
              <a:t>package </a:t>
            </a:r>
            <a:r>
              <a:rPr sz="1200" spc="-50" dirty="0">
                <a:latin typeface="Palatino Linotype"/>
                <a:cs typeface="Palatino Linotype"/>
              </a:rPr>
              <a:t>configuration. </a:t>
            </a:r>
            <a:r>
              <a:rPr sz="1200" spc="-40" dirty="0">
                <a:latin typeface="Palatino Linotype"/>
                <a:cs typeface="Palatino Linotype"/>
              </a:rPr>
              <a:t>With </a:t>
            </a:r>
            <a:r>
              <a:rPr sz="1200" spc="-45" dirty="0">
                <a:latin typeface="Palatino Linotype"/>
                <a:cs typeface="Palatino Linotype"/>
              </a:rPr>
              <a:t>this, </a:t>
            </a:r>
            <a:r>
              <a:rPr sz="1200" spc="-85" dirty="0">
                <a:latin typeface="Palatino Linotype"/>
                <a:cs typeface="Palatino Linotype"/>
              </a:rPr>
              <a:t>you  </a:t>
            </a:r>
            <a:r>
              <a:rPr sz="1200" spc="-75" dirty="0">
                <a:latin typeface="Palatino Linotype"/>
                <a:cs typeface="Palatino Linotype"/>
              </a:rPr>
              <a:t>will </a:t>
            </a:r>
            <a:r>
              <a:rPr sz="1200" spc="-55" dirty="0">
                <a:latin typeface="Palatino Linotype"/>
                <a:cs typeface="Palatino Linotype"/>
              </a:rPr>
              <a:t>find </a:t>
            </a:r>
            <a:r>
              <a:rPr sz="1200" spc="-45" dirty="0">
                <a:latin typeface="Palatino Linotype"/>
                <a:cs typeface="Palatino Linotype"/>
              </a:rPr>
              <a:t>&lt;ConfigurationValue&gt; </a:t>
            </a:r>
            <a:r>
              <a:rPr sz="1200" spc="-70" dirty="0">
                <a:latin typeface="Palatino Linotype"/>
                <a:cs typeface="Palatino Linotype"/>
              </a:rPr>
              <a:t>which provides  </a:t>
            </a:r>
            <a:r>
              <a:rPr sz="1200" spc="-55" dirty="0">
                <a:latin typeface="Palatino Linotype"/>
                <a:cs typeface="Palatino Linotype"/>
              </a:rPr>
              <a:t>actual </a:t>
            </a:r>
            <a:r>
              <a:rPr sz="1200" spc="-70" dirty="0">
                <a:latin typeface="Palatino Linotype"/>
                <a:cs typeface="Palatino Linotype"/>
              </a:rPr>
              <a:t>value.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69107" y="3965447"/>
            <a:ext cx="48755" cy="228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9826" y="3533854"/>
            <a:ext cx="4600955" cy="18577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6935" y="4246318"/>
            <a:ext cx="7494270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612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Modify the </a:t>
            </a:r>
            <a:r>
              <a:rPr sz="2000" spc="-15" dirty="0">
                <a:latin typeface="Calibri"/>
                <a:cs typeface="Calibri"/>
              </a:rPr>
              <a:t>target </a:t>
            </a:r>
            <a:r>
              <a:rPr sz="2000" spc="-5" dirty="0">
                <a:latin typeface="Calibri"/>
                <a:cs typeface="Calibri"/>
              </a:rPr>
              <a:t>server </a:t>
            </a:r>
            <a:r>
              <a:rPr sz="2000" dirty="0">
                <a:latin typeface="Calibri"/>
                <a:cs typeface="Calibri"/>
              </a:rPr>
              <a:t>and  </a:t>
            </a:r>
            <a:r>
              <a:rPr sz="2000" spc="-10" dirty="0">
                <a:latin typeface="Calibri"/>
                <a:cs typeface="Calibri"/>
              </a:rPr>
              <a:t>database </a:t>
            </a:r>
            <a:r>
              <a:rPr sz="2000" spc="-5" dirty="0">
                <a:latin typeface="Calibri"/>
                <a:cs typeface="Calibri"/>
              </a:rPr>
              <a:t>name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required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76962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E.g. </a:t>
            </a:r>
            <a:r>
              <a:rPr sz="2000" dirty="0">
                <a:latin typeface="Calibri"/>
                <a:cs typeface="Calibri"/>
              </a:rPr>
              <a:t>If </a:t>
            </a:r>
            <a:r>
              <a:rPr sz="2000" spc="-5" dirty="0">
                <a:latin typeface="Calibri"/>
                <a:cs typeface="Calibri"/>
              </a:rPr>
              <a:t>ServerName </a:t>
            </a:r>
            <a:r>
              <a:rPr sz="2000" dirty="0">
                <a:latin typeface="Calibri"/>
                <a:cs typeface="Calibri"/>
              </a:rPr>
              <a:t>property in the configuration file need to be a  configurable value then, you need to make sure the connection  manager </a:t>
            </a:r>
            <a:r>
              <a:rPr sz="2000" spc="-5" dirty="0">
                <a:latin typeface="Calibri"/>
                <a:cs typeface="Calibri"/>
              </a:rPr>
              <a:t>is named the same name across all the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packages.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498" y="910615"/>
            <a:ext cx="76714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Palatino Linotype"/>
                <a:cs typeface="Palatino Linotype"/>
              </a:rPr>
              <a:t>In </a:t>
            </a:r>
            <a:r>
              <a:rPr sz="1200" spc="-45" dirty="0">
                <a:latin typeface="Palatino Linotype"/>
                <a:cs typeface="Palatino Linotype"/>
              </a:rPr>
              <a:t>this, </a:t>
            </a:r>
            <a:r>
              <a:rPr sz="1200" spc="-50" dirty="0">
                <a:latin typeface="Palatino Linotype"/>
                <a:cs typeface="Palatino Linotype"/>
              </a:rPr>
              <a:t>one can create </a:t>
            </a:r>
            <a:r>
              <a:rPr sz="1200" spc="-75" dirty="0">
                <a:latin typeface="Palatino Linotype"/>
                <a:cs typeface="Palatino Linotype"/>
              </a:rPr>
              <a:t>a </a:t>
            </a:r>
            <a:r>
              <a:rPr sz="1200" spc="-100" dirty="0">
                <a:latin typeface="Palatino Linotype"/>
                <a:cs typeface="Palatino Linotype"/>
              </a:rPr>
              <a:t>new </a:t>
            </a:r>
            <a:r>
              <a:rPr sz="1200" spc="-50" dirty="0">
                <a:latin typeface="Palatino Linotype"/>
                <a:cs typeface="Palatino Linotype"/>
              </a:rPr>
              <a:t>configuration </a:t>
            </a:r>
            <a:r>
              <a:rPr sz="1200" spc="-45" dirty="0">
                <a:latin typeface="Palatino Linotype"/>
                <a:cs typeface="Palatino Linotype"/>
              </a:rPr>
              <a:t>file, </a:t>
            </a:r>
            <a:r>
              <a:rPr sz="1200" spc="-65" dirty="0">
                <a:latin typeface="Palatino Linotype"/>
                <a:cs typeface="Palatino Linotype"/>
              </a:rPr>
              <a:t>reuse </a:t>
            </a:r>
            <a:r>
              <a:rPr sz="1200" spc="-60" dirty="0">
                <a:latin typeface="Palatino Linotype"/>
                <a:cs typeface="Palatino Linotype"/>
              </a:rPr>
              <a:t>an </a:t>
            </a:r>
            <a:r>
              <a:rPr sz="1200" spc="-55" dirty="0">
                <a:latin typeface="Palatino Linotype"/>
                <a:cs typeface="Palatino Linotype"/>
              </a:rPr>
              <a:t>existing </a:t>
            </a:r>
            <a:r>
              <a:rPr sz="1200" spc="-50" dirty="0">
                <a:latin typeface="Palatino Linotype"/>
                <a:cs typeface="Palatino Linotype"/>
              </a:rPr>
              <a:t>file </a:t>
            </a:r>
            <a:r>
              <a:rPr sz="1200" spc="-75" dirty="0">
                <a:latin typeface="Palatino Linotype"/>
                <a:cs typeface="Palatino Linotype"/>
              </a:rPr>
              <a:t>and </a:t>
            </a:r>
            <a:r>
              <a:rPr sz="1200" spc="-95" dirty="0">
                <a:latin typeface="Palatino Linotype"/>
                <a:cs typeface="Palatino Linotype"/>
              </a:rPr>
              <a:t>add </a:t>
            </a:r>
            <a:r>
              <a:rPr sz="1200" spc="-100" dirty="0">
                <a:latin typeface="Palatino Linotype"/>
                <a:cs typeface="Palatino Linotype"/>
              </a:rPr>
              <a:t>new </a:t>
            </a:r>
            <a:r>
              <a:rPr sz="1200" spc="-50" dirty="0">
                <a:latin typeface="Palatino Linotype"/>
                <a:cs typeface="Palatino Linotype"/>
              </a:rPr>
              <a:t>configurations </a:t>
            </a:r>
            <a:r>
              <a:rPr sz="1200" spc="-40" dirty="0">
                <a:latin typeface="Palatino Linotype"/>
                <a:cs typeface="Palatino Linotype"/>
              </a:rPr>
              <a:t>or </a:t>
            </a:r>
            <a:r>
              <a:rPr sz="1200" spc="-65" dirty="0">
                <a:latin typeface="Palatino Linotype"/>
                <a:cs typeface="Palatino Linotype"/>
              </a:rPr>
              <a:t>overwrite </a:t>
            </a:r>
            <a:r>
              <a:rPr sz="1200" spc="-50" dirty="0">
                <a:latin typeface="Palatino Linotype"/>
                <a:cs typeface="Palatino Linotype"/>
              </a:rPr>
              <a:t>the file</a:t>
            </a:r>
            <a:r>
              <a:rPr sz="1200" spc="135" dirty="0">
                <a:latin typeface="Palatino Linotype"/>
                <a:cs typeface="Palatino Linotype"/>
              </a:rPr>
              <a:t> </a:t>
            </a:r>
            <a:r>
              <a:rPr sz="1200" spc="-40" dirty="0">
                <a:latin typeface="Palatino Linotype"/>
                <a:cs typeface="Palatino Linotype"/>
              </a:rPr>
              <a:t>content.</a:t>
            </a:r>
            <a:endParaRPr sz="12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11022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SQL </a:t>
            </a:r>
            <a:r>
              <a:rPr spc="-10" dirty="0"/>
              <a:t>Server</a:t>
            </a:r>
            <a:r>
              <a:rPr spc="10" dirty="0"/>
              <a:t> </a:t>
            </a:r>
            <a:r>
              <a:rPr spc="-15" dirty="0"/>
              <a:t>Configuration</a:t>
            </a:r>
          </a:p>
        </p:txBody>
      </p:sp>
      <p:sp>
        <p:nvSpPr>
          <p:cNvPr id="8" name="object 8"/>
          <p:cNvSpPr/>
          <p:nvPr/>
        </p:nvSpPr>
        <p:spPr>
          <a:xfrm>
            <a:off x="6937247" y="4448555"/>
            <a:ext cx="44195" cy="16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76800" y="3732276"/>
            <a:ext cx="4093463" cy="1449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00015" y="5811011"/>
            <a:ext cx="83819" cy="137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5423" y="5257800"/>
            <a:ext cx="7961375" cy="11201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5940" y="854456"/>
            <a:ext cx="7960359" cy="414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tables </a:t>
            </a:r>
            <a:r>
              <a:rPr sz="2000" spc="-15" dirty="0">
                <a:latin typeface="Calibri"/>
                <a:cs typeface="Calibri"/>
              </a:rPr>
              <a:t>operate </a:t>
            </a:r>
            <a:r>
              <a:rPr sz="2000" dirty="0">
                <a:latin typeface="Calibri"/>
                <a:cs typeface="Calibri"/>
              </a:rPr>
              <a:t>much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files </a:t>
            </a:r>
            <a:r>
              <a:rPr sz="2000" dirty="0">
                <a:latin typeface="Calibri"/>
                <a:cs typeface="Calibri"/>
              </a:rPr>
              <a:t>but </a:t>
            </a:r>
            <a:r>
              <a:rPr sz="2000" spc="-10" dirty="0">
                <a:latin typeface="Calibri"/>
                <a:cs typeface="Calibri"/>
              </a:rPr>
              <a:t>rely </a:t>
            </a:r>
            <a:r>
              <a:rPr sz="2000" spc="-5" dirty="0">
                <a:latin typeface="Calibri"/>
                <a:cs typeface="Calibri"/>
              </a:rPr>
              <a:t>on SQL  Server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store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settings.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table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same </a:t>
            </a:r>
            <a:r>
              <a:rPr sz="2000" spc="-15" dirty="0">
                <a:latin typeface="Calibri"/>
                <a:cs typeface="Calibri"/>
              </a:rPr>
              <a:t>wizard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controls </a:t>
            </a:r>
            <a:r>
              <a:rPr sz="2000" spc="-5" dirty="0">
                <a:latin typeface="Calibri"/>
                <a:cs typeface="Calibri"/>
              </a:rPr>
              <a:t>other </a:t>
            </a:r>
            <a:r>
              <a:rPr sz="2000" spc="-10" dirty="0">
                <a:latin typeface="Calibri"/>
                <a:cs typeface="Calibri"/>
              </a:rPr>
              <a:t>configurations. </a:t>
            </a:r>
            <a:r>
              <a:rPr sz="2000" spc="-5" dirty="0">
                <a:latin typeface="Calibri"/>
                <a:cs typeface="Calibri"/>
              </a:rPr>
              <a:t>In that </a:t>
            </a:r>
            <a:r>
              <a:rPr sz="2000" spc="-10" dirty="0">
                <a:latin typeface="Calibri"/>
                <a:cs typeface="Calibri"/>
              </a:rPr>
              <a:t>wizard,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table can 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any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source that </a:t>
            </a:r>
            <a:r>
              <a:rPr sz="2000" dirty="0">
                <a:latin typeface="Calibri"/>
                <a:cs typeface="Calibri"/>
              </a:rPr>
              <a:t>has a </a:t>
            </a:r>
            <a:r>
              <a:rPr sz="2000" spc="-5" dirty="0">
                <a:latin typeface="Calibri"/>
                <a:cs typeface="Calibri"/>
              </a:rPr>
              <a:t>connection </a:t>
            </a:r>
            <a:r>
              <a:rPr sz="2000" spc="-30" dirty="0">
                <a:latin typeface="Calibri"/>
                <a:cs typeface="Calibri"/>
              </a:rPr>
              <a:t>manager. </a:t>
            </a:r>
            <a:r>
              <a:rPr sz="2000" dirty="0">
                <a:latin typeface="Calibri"/>
                <a:cs typeface="Calibri"/>
              </a:rPr>
              <a:t>Once </a:t>
            </a:r>
            <a:r>
              <a:rPr sz="2000" spc="-15" dirty="0">
                <a:latin typeface="Calibri"/>
                <a:cs typeface="Calibri"/>
              </a:rPr>
              <a:t>it’s  </a:t>
            </a:r>
            <a:r>
              <a:rPr sz="2000" spc="-10" dirty="0">
                <a:latin typeface="Calibri"/>
                <a:cs typeface="Calibri"/>
              </a:rPr>
              <a:t>created, </a:t>
            </a:r>
            <a:r>
              <a:rPr sz="2000" dirty="0">
                <a:latin typeface="Calibri"/>
                <a:cs typeface="Calibri"/>
              </a:rPr>
              <a:t>place a </a:t>
            </a:r>
            <a:r>
              <a:rPr sz="2000" spc="-10" dirty="0">
                <a:latin typeface="Calibri"/>
                <a:cs typeface="Calibri"/>
              </a:rPr>
              <a:t>filter </a:t>
            </a:r>
            <a:r>
              <a:rPr sz="2000" spc="-5" dirty="0">
                <a:latin typeface="Calibri"/>
                <a:cs typeface="Calibri"/>
              </a:rPr>
              <a:t>on it that describes </a:t>
            </a:r>
            <a:r>
              <a:rPr sz="2000" spc="-10" dirty="0">
                <a:latin typeface="Calibri"/>
                <a:cs typeface="Calibri"/>
              </a:rPr>
              <a:t>what </a:t>
            </a:r>
            <a:r>
              <a:rPr sz="2000" dirty="0">
                <a:latin typeface="Calibri"/>
                <a:cs typeface="Calibri"/>
              </a:rPr>
              <a:t>type </a:t>
            </a:r>
            <a:r>
              <a:rPr sz="2000" spc="-5" dirty="0">
                <a:latin typeface="Calibri"/>
                <a:cs typeface="Calibri"/>
              </a:rPr>
              <a:t>of entries these  </a:t>
            </a:r>
            <a:r>
              <a:rPr sz="2000" spc="-10" dirty="0">
                <a:latin typeface="Calibri"/>
                <a:cs typeface="Calibri"/>
              </a:rPr>
              <a:t>represent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spc="-5" dirty="0">
                <a:latin typeface="Calibri"/>
                <a:cs typeface="Calibri"/>
              </a:rPr>
              <a:t>“Staging Connection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45" dirty="0">
                <a:latin typeface="Calibri"/>
                <a:cs typeface="Calibri"/>
              </a:rPr>
              <a:t>Info”.</a:t>
            </a:r>
            <a:endParaRPr sz="2000">
              <a:latin typeface="Calibri"/>
              <a:cs typeface="Calibri"/>
            </a:endParaRPr>
          </a:p>
          <a:p>
            <a:pPr marL="354965" marR="382270" indent="-342900" algn="just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412115" algn="l"/>
              </a:tabLst>
            </a:pPr>
            <a:r>
              <a:rPr dirty="0"/>
              <a:t>	</a:t>
            </a:r>
            <a:r>
              <a:rPr sz="2000" dirty="0">
                <a:latin typeface="Calibri"/>
                <a:cs typeface="Calibri"/>
              </a:rPr>
              <a:t>When 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begins, it will select </a:t>
            </a:r>
            <a:r>
              <a:rPr sz="2000" spc="-10" dirty="0">
                <a:latin typeface="Calibri"/>
                <a:cs typeface="Calibri"/>
              </a:rPr>
              <a:t>against </a:t>
            </a:r>
            <a:r>
              <a:rPr sz="2000" spc="-5" dirty="0">
                <a:latin typeface="Calibri"/>
                <a:cs typeface="Calibri"/>
              </a:rPr>
              <a:t>that table </a:t>
            </a:r>
            <a:r>
              <a:rPr sz="2000" dirty="0">
                <a:latin typeface="Calibri"/>
                <a:cs typeface="Calibri"/>
              </a:rPr>
              <a:t>and apply a  </a:t>
            </a:r>
            <a:r>
              <a:rPr sz="2000" spc="-10" dirty="0">
                <a:latin typeface="Calibri"/>
                <a:cs typeface="Calibri"/>
              </a:rPr>
              <a:t>where </a:t>
            </a:r>
            <a:r>
              <a:rPr sz="2000" spc="-5" dirty="0">
                <a:latin typeface="Calibri"/>
                <a:cs typeface="Calibri"/>
              </a:rPr>
              <a:t>condition 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spc="-15" dirty="0">
                <a:latin typeface="Calibri"/>
                <a:cs typeface="Calibri"/>
              </a:rPr>
              <a:t>statement, </a:t>
            </a:r>
            <a:r>
              <a:rPr sz="2000" spc="-10" dirty="0">
                <a:latin typeface="Calibri"/>
                <a:cs typeface="Calibri"/>
              </a:rPr>
              <a:t>retrieving </a:t>
            </a:r>
            <a:r>
              <a:rPr sz="2000" spc="-5" dirty="0">
                <a:latin typeface="Calibri"/>
                <a:cs typeface="Calibri"/>
              </a:rPr>
              <a:t>all properties that 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filter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spc="-10" dirty="0">
                <a:latin typeface="Calibri"/>
                <a:cs typeface="Calibri"/>
              </a:rPr>
              <a:t>associated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them.</a:t>
            </a:r>
            <a:endParaRPr sz="2000">
              <a:latin typeface="Calibri"/>
              <a:cs typeface="Calibri"/>
            </a:endParaRPr>
          </a:p>
          <a:p>
            <a:pPr marL="355600" marR="4406900" indent="-3429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number of </a:t>
            </a:r>
            <a:r>
              <a:rPr sz="2000" spc="-20" dirty="0">
                <a:latin typeface="Calibri"/>
                <a:cs typeface="Calibri"/>
              </a:rPr>
              <a:t>rows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in 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table will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5" dirty="0">
                <a:latin typeface="Calibri"/>
                <a:cs typeface="Calibri"/>
              </a:rPr>
              <a:t>equal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number of  configurable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properties.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11022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SQL </a:t>
            </a:r>
            <a:r>
              <a:rPr spc="-10" dirty="0"/>
              <a:t>Server</a:t>
            </a:r>
            <a:r>
              <a:rPr spc="10" dirty="0"/>
              <a:t> </a:t>
            </a:r>
            <a:r>
              <a:rPr spc="-15" dirty="0"/>
              <a:t>Configuration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65140" y="1387856"/>
            <a:ext cx="2973070" cy="398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7365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Select SQL </a:t>
            </a:r>
            <a:r>
              <a:rPr sz="2000" spc="-5" dirty="0">
                <a:latin typeface="Calibri"/>
                <a:cs typeface="Calibri"/>
              </a:rPr>
              <a:t>Server  </a:t>
            </a:r>
            <a:r>
              <a:rPr sz="2000" spc="-10" dirty="0">
                <a:latin typeface="Calibri"/>
                <a:cs typeface="Calibri"/>
              </a:rPr>
              <a:t>Configuration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227965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Connection  manager which holds  connection </a:t>
            </a:r>
            <a:r>
              <a:rPr sz="2000" spc="-15" dirty="0">
                <a:latin typeface="Calibri"/>
                <a:cs typeface="Calibri"/>
              </a:rPr>
              <a:t>to  </a:t>
            </a:r>
            <a:r>
              <a:rPr sz="2000" spc="-10" dirty="0">
                <a:latin typeface="Calibri"/>
                <a:cs typeface="Calibri"/>
              </a:rPr>
              <a:t>configuration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server.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Configuration  </a:t>
            </a:r>
            <a:r>
              <a:rPr sz="2000" spc="-5" dirty="0">
                <a:latin typeface="Calibri"/>
                <a:cs typeface="Calibri"/>
              </a:rPr>
              <a:t>table.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407034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spc="-10" dirty="0">
                <a:latin typeface="Calibri"/>
                <a:cs typeface="Calibri"/>
              </a:rPr>
              <a:t>Configuration  </a:t>
            </a:r>
            <a:r>
              <a:rPr sz="2000" spc="-35" dirty="0">
                <a:latin typeface="Calibri"/>
                <a:cs typeface="Calibri"/>
              </a:rPr>
              <a:t>filter.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1254252"/>
            <a:ext cx="4695443" cy="4276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65708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Environment </a:t>
            </a:r>
            <a:r>
              <a:rPr spc="-30" dirty="0"/>
              <a:t>Variable</a:t>
            </a:r>
            <a:r>
              <a:rPr spc="60" dirty="0"/>
              <a:t> </a:t>
            </a:r>
            <a:r>
              <a:rPr spc="-15" dirty="0"/>
              <a:t>Configuration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930656"/>
            <a:ext cx="358775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marR="207645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spc="-10" dirty="0">
                <a:latin typeface="Calibri"/>
                <a:cs typeface="Calibri"/>
              </a:rPr>
              <a:t>Environment </a:t>
            </a:r>
            <a:r>
              <a:rPr sz="2000" spc="-15" dirty="0">
                <a:latin typeface="Calibri"/>
                <a:cs typeface="Calibri"/>
              </a:rPr>
              <a:t>Variable  </a:t>
            </a:r>
            <a:r>
              <a:rPr sz="2000" spc="-10" dirty="0">
                <a:latin typeface="Calibri"/>
                <a:cs typeface="Calibri"/>
              </a:rPr>
              <a:t>Configuration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type.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variable name </a:t>
            </a:r>
            <a:r>
              <a:rPr sz="2000" spc="-15" dirty="0">
                <a:latin typeface="Calibri"/>
                <a:cs typeface="Calibri"/>
              </a:rPr>
              <a:t>from  </a:t>
            </a:r>
            <a:r>
              <a:rPr sz="2000" spc="-10" dirty="0">
                <a:latin typeface="Calibri"/>
                <a:cs typeface="Calibri"/>
              </a:rPr>
              <a:t>drop-down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list.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7026" y="4904751"/>
            <a:ext cx="306006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000" dirty="0">
                <a:latin typeface="Calibri"/>
                <a:cs typeface="Calibri"/>
              </a:rPr>
              <a:t>3.	</a:t>
            </a: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property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5" dirty="0">
                <a:latin typeface="Calibri"/>
                <a:cs typeface="Calibri"/>
              </a:rPr>
              <a:t>configured.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3944" y="6201647"/>
            <a:ext cx="6087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**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Ensure that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variable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created before 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hand on the</a:t>
            </a:r>
            <a:r>
              <a:rPr sz="1800" b="1" spc="-17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48200" y="1042416"/>
            <a:ext cx="3947159" cy="3605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9600" y="2612135"/>
            <a:ext cx="3809999" cy="34838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55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79501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Best</a:t>
            </a:r>
            <a:r>
              <a:rPr spc="-20" dirty="0"/>
              <a:t> </a:t>
            </a:r>
            <a:r>
              <a:rPr spc="-10" dirty="0"/>
              <a:t>Practices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2292" y="1051331"/>
            <a:ext cx="8162925" cy="44462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1790" marR="5080" indent="-339725">
              <a:lnSpc>
                <a:spcPts val="2160"/>
              </a:lnSpc>
              <a:spcBef>
                <a:spcPts val="375"/>
              </a:spcBef>
              <a:buFont typeface="Symbol"/>
              <a:buChar char=""/>
              <a:tabLst>
                <a:tab pos="351790" algn="l"/>
                <a:tab pos="352425" algn="l"/>
              </a:tabLst>
            </a:pPr>
            <a:r>
              <a:rPr sz="2000" spc="-15" dirty="0">
                <a:latin typeface="Calibri"/>
                <a:cs typeface="Calibri"/>
              </a:rPr>
              <a:t>If the </a:t>
            </a:r>
            <a:r>
              <a:rPr sz="2000" spc="-25" dirty="0">
                <a:latin typeface="Calibri"/>
                <a:cs typeface="Calibri"/>
              </a:rPr>
              <a:t>dimension </a:t>
            </a:r>
            <a:r>
              <a:rPr sz="2000" spc="-20" dirty="0">
                <a:latin typeface="Calibri"/>
                <a:cs typeface="Calibri"/>
              </a:rPr>
              <a:t>table such </a:t>
            </a:r>
            <a:r>
              <a:rPr sz="2000" spc="-15" dirty="0">
                <a:latin typeface="Calibri"/>
                <a:cs typeface="Calibri"/>
              </a:rPr>
              <a:t>as </a:t>
            </a:r>
            <a:r>
              <a:rPr sz="2000" spc="-25" dirty="0">
                <a:latin typeface="Calibri"/>
                <a:cs typeface="Calibri"/>
              </a:rPr>
              <a:t>“Geography Dimension” </a:t>
            </a:r>
            <a:r>
              <a:rPr sz="2000" spc="-15" dirty="0">
                <a:latin typeface="Calibri"/>
                <a:cs typeface="Calibri"/>
              </a:rPr>
              <a:t>has </a:t>
            </a:r>
            <a:r>
              <a:rPr sz="2000" spc="-20" dirty="0">
                <a:latin typeface="Calibri"/>
                <a:cs typeface="Calibri"/>
              </a:rPr>
              <a:t>lesser </a:t>
            </a:r>
            <a:r>
              <a:rPr sz="2000" spc="-15" dirty="0">
                <a:latin typeface="Calibri"/>
                <a:cs typeface="Calibri"/>
              </a:rPr>
              <a:t>no of </a:t>
            </a:r>
            <a:r>
              <a:rPr sz="2000" spc="-25" dirty="0">
                <a:latin typeface="Calibri"/>
                <a:cs typeface="Calibri"/>
              </a:rPr>
              <a:t>rows  consider </a:t>
            </a:r>
            <a:r>
              <a:rPr sz="2000" spc="-20" dirty="0">
                <a:latin typeface="Calibri"/>
                <a:cs typeface="Calibri"/>
              </a:rPr>
              <a:t>using lookup </a:t>
            </a:r>
            <a:r>
              <a:rPr sz="2000" spc="-25" dirty="0">
                <a:latin typeface="Calibri"/>
                <a:cs typeface="Calibri"/>
              </a:rPr>
              <a:t>transformation </a:t>
            </a:r>
            <a:r>
              <a:rPr sz="2000" spc="-20" dirty="0">
                <a:latin typeface="Calibri"/>
                <a:cs typeface="Calibri"/>
              </a:rPr>
              <a:t>instead </a:t>
            </a:r>
            <a:r>
              <a:rPr sz="2000" spc="-15" dirty="0">
                <a:latin typeface="Calibri"/>
                <a:cs typeface="Calibri"/>
              </a:rPr>
              <a:t>of SCD </a:t>
            </a:r>
            <a:r>
              <a:rPr sz="2000" spc="-20" dirty="0">
                <a:latin typeface="Calibri"/>
                <a:cs typeface="Calibri"/>
              </a:rPr>
              <a:t>option </a:t>
            </a:r>
            <a:r>
              <a:rPr sz="2000" spc="-15" dirty="0">
                <a:latin typeface="Calibri"/>
                <a:cs typeface="Calibri"/>
              </a:rPr>
              <a:t>to do the</a:t>
            </a:r>
            <a:r>
              <a:rPr sz="2000" spc="-2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inserts/  updates.</a:t>
            </a:r>
            <a:endParaRPr sz="2000">
              <a:latin typeface="Calibri"/>
              <a:cs typeface="Calibri"/>
            </a:endParaRPr>
          </a:p>
          <a:p>
            <a:pPr marL="351790" marR="225425" indent="-339725">
              <a:lnSpc>
                <a:spcPts val="2160"/>
              </a:lnSpc>
              <a:buFont typeface="Symbol"/>
              <a:buChar char=""/>
              <a:tabLst>
                <a:tab pos="351790" algn="l"/>
                <a:tab pos="352425" algn="l"/>
              </a:tabLst>
            </a:pPr>
            <a:r>
              <a:rPr sz="2000" spc="-20" dirty="0">
                <a:latin typeface="Calibri"/>
                <a:cs typeface="Calibri"/>
              </a:rPr>
              <a:t>Oledb Source, Lookup, Fuzzy Lookup: </a:t>
            </a:r>
            <a:r>
              <a:rPr sz="2000" spc="-15" dirty="0">
                <a:latin typeface="Calibri"/>
                <a:cs typeface="Calibri"/>
              </a:rPr>
              <a:t>Use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20" dirty="0">
                <a:latin typeface="Calibri"/>
                <a:cs typeface="Calibri"/>
              </a:rPr>
              <a:t>select </a:t>
            </a:r>
            <a:r>
              <a:rPr sz="2000" spc="-25" dirty="0">
                <a:latin typeface="Calibri"/>
                <a:cs typeface="Calibri"/>
              </a:rPr>
              <a:t>statement </a:t>
            </a:r>
            <a:r>
              <a:rPr sz="2000" spc="-20" dirty="0">
                <a:latin typeface="Calibri"/>
                <a:cs typeface="Calibri"/>
              </a:rPr>
              <a:t>when</a:t>
            </a:r>
            <a:r>
              <a:rPr sz="2000" spc="-30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fetching  </a:t>
            </a:r>
            <a:r>
              <a:rPr sz="2000" spc="-20" dirty="0">
                <a:latin typeface="Calibri"/>
                <a:cs typeface="Calibri"/>
              </a:rPr>
              <a:t>data from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20" dirty="0">
                <a:latin typeface="Calibri"/>
                <a:cs typeface="Calibri"/>
              </a:rPr>
              <a:t>view instead </a:t>
            </a:r>
            <a:r>
              <a:rPr sz="2000" spc="-15" dirty="0">
                <a:latin typeface="Calibri"/>
                <a:cs typeface="Calibri"/>
              </a:rPr>
              <a:t>of </a:t>
            </a:r>
            <a:r>
              <a:rPr sz="2000" spc="-20" dirty="0">
                <a:latin typeface="Calibri"/>
                <a:cs typeface="Calibri"/>
              </a:rPr>
              <a:t>using </a:t>
            </a:r>
            <a:r>
              <a:rPr sz="2000" spc="-15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table drop down</a:t>
            </a:r>
            <a:r>
              <a:rPr sz="2000" spc="-3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option.</a:t>
            </a:r>
            <a:endParaRPr sz="2000">
              <a:latin typeface="Calibri"/>
              <a:cs typeface="Calibri"/>
            </a:endParaRPr>
          </a:p>
          <a:p>
            <a:pPr marL="351790" marR="429895" indent="-339725">
              <a:lnSpc>
                <a:spcPts val="2160"/>
              </a:lnSpc>
              <a:buFont typeface="Symbol"/>
              <a:buChar char=""/>
              <a:tabLst>
                <a:tab pos="351790" algn="l"/>
                <a:tab pos="352425" algn="l"/>
              </a:tabLst>
            </a:pPr>
            <a:r>
              <a:rPr sz="2000" spc="-20" dirty="0">
                <a:latin typeface="Calibri"/>
                <a:cs typeface="Calibri"/>
              </a:rPr>
              <a:t>Flat file source: Turn </a:t>
            </a:r>
            <a:r>
              <a:rPr sz="2000" spc="-15" dirty="0">
                <a:latin typeface="Calibri"/>
                <a:cs typeface="Calibri"/>
              </a:rPr>
              <a:t>on</a:t>
            </a:r>
            <a:r>
              <a:rPr sz="2000" spc="-3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“fast parse” for columns that have types that </a:t>
            </a:r>
            <a:r>
              <a:rPr sz="2000" spc="-25" dirty="0">
                <a:latin typeface="Calibri"/>
                <a:cs typeface="Calibri"/>
              </a:rPr>
              <a:t>fast  </a:t>
            </a:r>
            <a:r>
              <a:rPr sz="2000" spc="-20" dirty="0">
                <a:latin typeface="Calibri"/>
                <a:cs typeface="Calibri"/>
              </a:rPr>
              <a:t>parse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understands.</a:t>
            </a:r>
            <a:endParaRPr sz="2000">
              <a:latin typeface="Calibri"/>
              <a:cs typeface="Calibri"/>
            </a:endParaRPr>
          </a:p>
          <a:p>
            <a:pPr marL="351790" marR="628015" indent="-339725">
              <a:lnSpc>
                <a:spcPts val="2160"/>
              </a:lnSpc>
              <a:buFont typeface="Symbol"/>
              <a:buChar char=""/>
              <a:tabLst>
                <a:tab pos="351790" algn="l"/>
                <a:tab pos="352425" algn="l"/>
              </a:tabLst>
            </a:pPr>
            <a:r>
              <a:rPr sz="2000" spc="-25" dirty="0">
                <a:latin typeface="Calibri"/>
                <a:cs typeface="Calibri"/>
              </a:rPr>
              <a:t>Implement Parallel Execution </a:t>
            </a:r>
            <a:r>
              <a:rPr sz="2000" spc="-15" dirty="0">
                <a:latin typeface="Calibri"/>
                <a:cs typeface="Calibri"/>
              </a:rPr>
              <a:t>as and </a:t>
            </a:r>
            <a:r>
              <a:rPr sz="2000" spc="-20" dirty="0">
                <a:latin typeface="Calibri"/>
                <a:cs typeface="Calibri"/>
              </a:rPr>
              <a:t>where </a:t>
            </a:r>
            <a:r>
              <a:rPr sz="2000" spc="-25" dirty="0">
                <a:latin typeface="Calibri"/>
                <a:cs typeface="Calibri"/>
              </a:rPr>
              <a:t>applicable.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25" dirty="0">
                <a:latin typeface="Calibri"/>
                <a:cs typeface="Calibri"/>
              </a:rPr>
              <a:t>instance the  </a:t>
            </a:r>
            <a:r>
              <a:rPr sz="2000" spc="-20" dirty="0">
                <a:latin typeface="Calibri"/>
                <a:cs typeface="Calibri"/>
              </a:rPr>
              <a:t>loading </a:t>
            </a:r>
            <a:r>
              <a:rPr sz="2000" spc="-15" dirty="0">
                <a:latin typeface="Calibri"/>
                <a:cs typeface="Calibri"/>
              </a:rPr>
              <a:t>of </a:t>
            </a:r>
            <a:r>
              <a:rPr sz="2000" spc="-25" dirty="0">
                <a:latin typeface="Calibri"/>
                <a:cs typeface="Calibri"/>
              </a:rPr>
              <a:t>dimension </a:t>
            </a:r>
            <a:r>
              <a:rPr sz="2000" spc="-20" dirty="0">
                <a:latin typeface="Calibri"/>
                <a:cs typeface="Calibri"/>
              </a:rPr>
              <a:t>tables (that </a:t>
            </a:r>
            <a:r>
              <a:rPr sz="2000" spc="-15" dirty="0">
                <a:latin typeface="Calibri"/>
                <a:cs typeface="Calibri"/>
              </a:rPr>
              <a:t>are not </a:t>
            </a:r>
            <a:r>
              <a:rPr sz="2000" spc="-20" dirty="0">
                <a:latin typeface="Calibri"/>
                <a:cs typeface="Calibri"/>
              </a:rPr>
              <a:t>snow flaked) </a:t>
            </a:r>
            <a:r>
              <a:rPr sz="2000" spc="-15" dirty="0">
                <a:latin typeface="Calibri"/>
                <a:cs typeface="Calibri"/>
              </a:rPr>
              <a:t>can be </a:t>
            </a:r>
            <a:r>
              <a:rPr sz="2000" spc="-20" dirty="0">
                <a:latin typeface="Calibri"/>
                <a:cs typeface="Calibri"/>
              </a:rPr>
              <a:t>parallely  </a:t>
            </a:r>
            <a:r>
              <a:rPr sz="2000" spc="-25" dirty="0">
                <a:latin typeface="Calibri"/>
                <a:cs typeface="Calibri"/>
              </a:rPr>
              <a:t>executed.</a:t>
            </a:r>
            <a:endParaRPr sz="2000">
              <a:latin typeface="Calibri"/>
              <a:cs typeface="Calibri"/>
            </a:endParaRPr>
          </a:p>
          <a:p>
            <a:pPr marL="351790" marR="388620" indent="-339725">
              <a:lnSpc>
                <a:spcPts val="2160"/>
              </a:lnSpc>
              <a:spcBef>
                <a:spcPts val="5"/>
              </a:spcBef>
              <a:buFont typeface="Symbol"/>
              <a:buChar char=""/>
              <a:tabLst>
                <a:tab pos="351790" algn="l"/>
                <a:tab pos="352425" algn="l"/>
              </a:tabLst>
            </a:pPr>
            <a:r>
              <a:rPr sz="2000" spc="-20" dirty="0">
                <a:latin typeface="Calibri"/>
                <a:cs typeface="Calibri"/>
              </a:rPr>
              <a:t>Avoid </a:t>
            </a:r>
            <a:r>
              <a:rPr sz="2000" spc="-25" dirty="0">
                <a:latin typeface="Calibri"/>
                <a:cs typeface="Calibri"/>
              </a:rPr>
              <a:t>unnecessary Lookups, Aggregates </a:t>
            </a:r>
            <a:r>
              <a:rPr sz="2000" spc="-15" dirty="0">
                <a:latin typeface="Calibri"/>
                <a:cs typeface="Calibri"/>
              </a:rPr>
              <a:t>and </a:t>
            </a:r>
            <a:r>
              <a:rPr sz="2000" spc="-20" dirty="0">
                <a:latin typeface="Calibri"/>
                <a:cs typeface="Calibri"/>
              </a:rPr>
              <a:t>Sort </a:t>
            </a:r>
            <a:r>
              <a:rPr sz="2000" spc="-25" dirty="0">
                <a:latin typeface="Calibri"/>
                <a:cs typeface="Calibri"/>
              </a:rPr>
              <a:t>Transformations </a:t>
            </a:r>
            <a:r>
              <a:rPr sz="2000" spc="-15" dirty="0">
                <a:latin typeface="Calibri"/>
                <a:cs typeface="Calibri"/>
              </a:rPr>
              <a:t>as </a:t>
            </a:r>
            <a:r>
              <a:rPr sz="2000" spc="-25" dirty="0">
                <a:latin typeface="Calibri"/>
                <a:cs typeface="Calibri"/>
              </a:rPr>
              <a:t>they  </a:t>
            </a:r>
            <a:r>
              <a:rPr sz="2000" spc="-20" dirty="0">
                <a:latin typeface="Calibri"/>
                <a:cs typeface="Calibri"/>
              </a:rPr>
              <a:t>would consume more memory</a:t>
            </a:r>
            <a:r>
              <a:rPr sz="2000" spc="-12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buffers.</a:t>
            </a:r>
            <a:endParaRPr sz="2000">
              <a:latin typeface="Calibri"/>
              <a:cs typeface="Calibri"/>
            </a:endParaRPr>
          </a:p>
          <a:p>
            <a:pPr marL="351790" marR="71120" indent="-339725">
              <a:lnSpc>
                <a:spcPts val="2160"/>
              </a:lnSpc>
              <a:buFont typeface="Symbol"/>
              <a:buChar char=""/>
              <a:tabLst>
                <a:tab pos="351790" algn="l"/>
                <a:tab pos="352425" algn="l"/>
              </a:tabLst>
            </a:pPr>
            <a:r>
              <a:rPr sz="2000" spc="-20" dirty="0">
                <a:latin typeface="Calibri"/>
                <a:cs typeface="Calibri"/>
              </a:rPr>
              <a:t>Bulk insert </a:t>
            </a:r>
            <a:r>
              <a:rPr sz="2000" spc="-15" dirty="0">
                <a:latin typeface="Calibri"/>
                <a:cs typeface="Calibri"/>
              </a:rPr>
              <a:t>is </a:t>
            </a:r>
            <a:r>
              <a:rPr sz="2000" spc="-20" dirty="0">
                <a:latin typeface="Calibri"/>
                <a:cs typeface="Calibri"/>
              </a:rPr>
              <a:t>used </a:t>
            </a:r>
            <a:r>
              <a:rPr sz="2000" spc="-15" dirty="0">
                <a:latin typeface="Calibri"/>
                <a:cs typeface="Calibri"/>
              </a:rPr>
              <a:t>to the </a:t>
            </a:r>
            <a:r>
              <a:rPr sz="2000" spc="-20" dirty="0">
                <a:latin typeface="Calibri"/>
                <a:cs typeface="Calibri"/>
              </a:rPr>
              <a:t>load data from flat files </a:t>
            </a:r>
            <a:r>
              <a:rPr sz="2000" spc="-15" dirty="0">
                <a:latin typeface="Calibri"/>
                <a:cs typeface="Calibri"/>
              </a:rPr>
              <a:t>to DB. </a:t>
            </a:r>
            <a:r>
              <a:rPr sz="2000" spc="-10" dirty="0">
                <a:latin typeface="Calibri"/>
                <a:cs typeface="Calibri"/>
              </a:rPr>
              <a:t>This </a:t>
            </a:r>
            <a:r>
              <a:rPr sz="2000" spc="-20" dirty="0">
                <a:latin typeface="Calibri"/>
                <a:cs typeface="Calibri"/>
              </a:rPr>
              <a:t>helps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5" dirty="0">
                <a:latin typeface="Calibri"/>
                <a:cs typeface="Calibri"/>
              </a:rPr>
              <a:t>insert  </a:t>
            </a:r>
            <a:r>
              <a:rPr sz="2000" spc="-15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faster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help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“Format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File”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“Error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File”.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Bulk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Insert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will  </a:t>
            </a:r>
            <a:r>
              <a:rPr sz="2000" spc="-15" dirty="0">
                <a:latin typeface="Calibri"/>
                <a:cs typeface="Calibri"/>
              </a:rPr>
              <a:t>be </a:t>
            </a:r>
            <a:r>
              <a:rPr sz="2000" spc="-20" dirty="0">
                <a:latin typeface="Calibri"/>
                <a:cs typeface="Calibri"/>
              </a:rPr>
              <a:t>more faster </a:t>
            </a:r>
            <a:r>
              <a:rPr sz="2000" spc="-15" dirty="0">
                <a:latin typeface="Calibri"/>
                <a:cs typeface="Calibri"/>
              </a:rPr>
              <a:t>,if the </a:t>
            </a:r>
            <a:r>
              <a:rPr sz="2000" spc="-20" dirty="0">
                <a:latin typeface="Calibri"/>
                <a:cs typeface="Calibri"/>
              </a:rPr>
              <a:t>data types </a:t>
            </a:r>
            <a:r>
              <a:rPr sz="2000" spc="-15" dirty="0">
                <a:latin typeface="Calibri"/>
                <a:cs typeface="Calibri"/>
              </a:rPr>
              <a:t>of the </a:t>
            </a:r>
            <a:r>
              <a:rPr sz="2000" spc="-20" dirty="0">
                <a:latin typeface="Calibri"/>
                <a:cs typeface="Calibri"/>
              </a:rPr>
              <a:t>columns </a:t>
            </a:r>
            <a:r>
              <a:rPr sz="2000" spc="-15" dirty="0">
                <a:latin typeface="Calibri"/>
                <a:cs typeface="Calibri"/>
              </a:rPr>
              <a:t>in the </a:t>
            </a:r>
            <a:r>
              <a:rPr sz="2000" spc="-20" dirty="0">
                <a:latin typeface="Calibri"/>
                <a:cs typeface="Calibri"/>
              </a:rPr>
              <a:t>tables are: </a:t>
            </a:r>
            <a:r>
              <a:rPr sz="2000" spc="-25" dirty="0">
                <a:latin typeface="Calibri"/>
                <a:cs typeface="Calibri"/>
              </a:rPr>
              <a:t>varchar,  nvarchar </a:t>
            </a:r>
            <a:r>
              <a:rPr sz="2000" spc="-20" dirty="0">
                <a:latin typeface="Calibri"/>
                <a:cs typeface="Calibri"/>
              </a:rPr>
              <a:t>,char,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nchar.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7145" cy="6828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Best Practices </a:t>
            </a:r>
            <a:r>
              <a:rPr spc="-5" dirty="0"/>
              <a:t>- </a:t>
            </a:r>
            <a:r>
              <a:rPr spc="-15" dirty="0"/>
              <a:t>Optimization</a:t>
            </a:r>
            <a:r>
              <a:rPr spc="-35" dirty="0"/>
              <a:t> </a:t>
            </a:r>
            <a:r>
              <a:rPr spc="-15" dirty="0"/>
              <a:t>Techniques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59282" y="1051331"/>
            <a:ext cx="7961630" cy="33489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1790" marR="139065" indent="-339725">
              <a:lnSpc>
                <a:spcPts val="2160"/>
              </a:lnSpc>
              <a:spcBef>
                <a:spcPts val="375"/>
              </a:spcBef>
              <a:buFont typeface="Symbol"/>
              <a:buChar char=""/>
              <a:tabLst>
                <a:tab pos="351790" algn="l"/>
                <a:tab pos="352425" algn="l"/>
              </a:tabLst>
            </a:pPr>
            <a:r>
              <a:rPr sz="2000" spc="-20" dirty="0">
                <a:latin typeface="Calibri"/>
                <a:cs typeface="Calibri"/>
              </a:rPr>
              <a:t>SSIS </a:t>
            </a:r>
            <a:r>
              <a:rPr sz="2000" spc="-25" dirty="0">
                <a:latin typeface="Calibri"/>
                <a:cs typeface="Calibri"/>
              </a:rPr>
              <a:t>provides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20" dirty="0">
                <a:latin typeface="Calibri"/>
                <a:cs typeface="Calibri"/>
              </a:rPr>
              <a:t>variety </a:t>
            </a:r>
            <a:r>
              <a:rPr sz="2000" spc="-15" dirty="0">
                <a:latin typeface="Calibri"/>
                <a:cs typeface="Calibri"/>
              </a:rPr>
              <a:t>of </a:t>
            </a:r>
            <a:r>
              <a:rPr sz="2000" spc="-25" dirty="0">
                <a:latin typeface="Calibri"/>
                <a:cs typeface="Calibri"/>
              </a:rPr>
              <a:t>optimization opportunities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help </a:t>
            </a:r>
            <a:r>
              <a:rPr sz="2000" spc="-15" dirty="0">
                <a:latin typeface="Calibri"/>
                <a:cs typeface="Calibri"/>
              </a:rPr>
              <a:t>you</a:t>
            </a:r>
            <a:r>
              <a:rPr sz="2000" spc="-204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maximize  resource utilization </a:t>
            </a:r>
            <a:r>
              <a:rPr sz="2000" spc="-20" dirty="0">
                <a:latin typeface="Calibri"/>
                <a:cs typeface="Calibri"/>
              </a:rPr>
              <a:t>while </a:t>
            </a:r>
            <a:r>
              <a:rPr sz="2000" spc="-25" dirty="0">
                <a:latin typeface="Calibri"/>
                <a:cs typeface="Calibri"/>
              </a:rPr>
              <a:t>successfully </a:t>
            </a:r>
            <a:r>
              <a:rPr sz="2000" spc="-20" dirty="0">
                <a:latin typeface="Calibri"/>
                <a:cs typeface="Calibri"/>
              </a:rPr>
              <a:t>meeting </a:t>
            </a:r>
            <a:r>
              <a:rPr sz="2000" spc="-15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needs </a:t>
            </a:r>
            <a:r>
              <a:rPr sz="2000" spc="-15" dirty="0">
                <a:latin typeface="Calibri"/>
                <a:cs typeface="Calibri"/>
              </a:rPr>
              <a:t>of </a:t>
            </a:r>
            <a:r>
              <a:rPr sz="2000" spc="-20" dirty="0">
                <a:latin typeface="Calibri"/>
                <a:cs typeface="Calibri"/>
              </a:rPr>
              <a:t>your </a:t>
            </a:r>
            <a:r>
              <a:rPr sz="2000" spc="-25" dirty="0">
                <a:latin typeface="Calibri"/>
                <a:cs typeface="Calibri"/>
              </a:rPr>
              <a:t>specific  </a:t>
            </a:r>
            <a:r>
              <a:rPr sz="2000" spc="-20" dirty="0">
                <a:latin typeface="Calibri"/>
                <a:cs typeface="Calibri"/>
              </a:rPr>
              <a:t>data </a:t>
            </a:r>
            <a:r>
              <a:rPr sz="2000" spc="-25" dirty="0">
                <a:latin typeface="Calibri"/>
                <a:cs typeface="Calibri"/>
              </a:rPr>
              <a:t>integration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scenarios</a:t>
            </a:r>
            <a:endParaRPr sz="2000">
              <a:latin typeface="Calibri"/>
              <a:cs typeface="Calibri"/>
            </a:endParaRPr>
          </a:p>
          <a:p>
            <a:pPr marL="351790" marR="213995" indent="-339725">
              <a:lnSpc>
                <a:spcPts val="2160"/>
              </a:lnSpc>
              <a:buFont typeface="Symbol"/>
              <a:buChar char=""/>
              <a:tabLst>
                <a:tab pos="351790" algn="l"/>
                <a:tab pos="352425" algn="l"/>
              </a:tabLst>
            </a:pPr>
            <a:r>
              <a:rPr sz="2000" spc="-20" dirty="0">
                <a:latin typeface="Calibri"/>
                <a:cs typeface="Calibri"/>
              </a:rPr>
              <a:t>Before </a:t>
            </a:r>
            <a:r>
              <a:rPr sz="2000" spc="-15" dirty="0">
                <a:latin typeface="Calibri"/>
                <a:cs typeface="Calibri"/>
              </a:rPr>
              <a:t>you </a:t>
            </a:r>
            <a:r>
              <a:rPr sz="2000" spc="-20" dirty="0">
                <a:latin typeface="Calibri"/>
                <a:cs typeface="Calibri"/>
              </a:rPr>
              <a:t>take </a:t>
            </a:r>
            <a:r>
              <a:rPr sz="2000" spc="-15" dirty="0">
                <a:latin typeface="Calibri"/>
                <a:cs typeface="Calibri"/>
              </a:rPr>
              <a:t>the </a:t>
            </a:r>
            <a:r>
              <a:rPr sz="2000" spc="-25" dirty="0">
                <a:latin typeface="Calibri"/>
                <a:cs typeface="Calibri"/>
              </a:rPr>
              <a:t>advantage </a:t>
            </a:r>
            <a:r>
              <a:rPr sz="2000" spc="-15" dirty="0">
                <a:latin typeface="Calibri"/>
                <a:cs typeface="Calibri"/>
              </a:rPr>
              <a:t>of </a:t>
            </a:r>
            <a:r>
              <a:rPr sz="2000" spc="-25" dirty="0">
                <a:latin typeface="Calibri"/>
                <a:cs typeface="Calibri"/>
              </a:rPr>
              <a:t>specific </a:t>
            </a:r>
            <a:r>
              <a:rPr sz="2000" spc="-20" dirty="0">
                <a:latin typeface="Calibri"/>
                <a:cs typeface="Calibri"/>
              </a:rPr>
              <a:t>tuning </a:t>
            </a:r>
            <a:r>
              <a:rPr sz="2000" spc="-25" dirty="0">
                <a:latin typeface="Calibri"/>
                <a:cs typeface="Calibri"/>
              </a:rPr>
              <a:t>techniques </a:t>
            </a:r>
            <a:r>
              <a:rPr sz="2000" spc="-15" dirty="0">
                <a:latin typeface="Calibri"/>
                <a:cs typeface="Calibri"/>
              </a:rPr>
              <a:t>in </a:t>
            </a:r>
            <a:r>
              <a:rPr sz="2000" spc="-25" dirty="0">
                <a:latin typeface="Calibri"/>
                <a:cs typeface="Calibri"/>
              </a:rPr>
              <a:t>SSIS  packages, </a:t>
            </a:r>
            <a:r>
              <a:rPr sz="2000" spc="-15" dirty="0">
                <a:latin typeface="Calibri"/>
                <a:cs typeface="Calibri"/>
              </a:rPr>
              <a:t>it is </a:t>
            </a:r>
            <a:r>
              <a:rPr sz="2000" spc="-25" dirty="0">
                <a:latin typeface="Calibri"/>
                <a:cs typeface="Calibri"/>
              </a:rPr>
              <a:t>important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5" dirty="0">
                <a:latin typeface="Calibri"/>
                <a:cs typeface="Calibri"/>
              </a:rPr>
              <a:t>familiarize yourself </a:t>
            </a:r>
            <a:r>
              <a:rPr sz="2000" spc="-20" dirty="0">
                <a:latin typeface="Calibri"/>
                <a:cs typeface="Calibri"/>
              </a:rPr>
              <a:t>with </a:t>
            </a:r>
            <a:r>
              <a:rPr sz="2000" spc="-15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SSIS </a:t>
            </a:r>
            <a:r>
              <a:rPr sz="2000" spc="-25" dirty="0">
                <a:latin typeface="Calibri"/>
                <a:cs typeface="Calibri"/>
              </a:rPr>
              <a:t>architecture.  </a:t>
            </a:r>
            <a:r>
              <a:rPr sz="2000" spc="-20" dirty="0">
                <a:latin typeface="Calibri"/>
                <a:cs typeface="Calibri"/>
              </a:rPr>
              <a:t>This </a:t>
            </a:r>
            <a:r>
              <a:rPr sz="2000" spc="-25" dirty="0">
                <a:latin typeface="Calibri"/>
                <a:cs typeface="Calibri"/>
              </a:rPr>
              <a:t>architecture consists </a:t>
            </a:r>
            <a:r>
              <a:rPr sz="2000" spc="-15" dirty="0">
                <a:latin typeface="Calibri"/>
                <a:cs typeface="Calibri"/>
              </a:rPr>
              <a:t>of two </a:t>
            </a:r>
            <a:r>
              <a:rPr sz="2000" spc="-20" dirty="0">
                <a:latin typeface="Calibri"/>
                <a:cs typeface="Calibri"/>
              </a:rPr>
              <a:t>major </a:t>
            </a:r>
            <a:r>
              <a:rPr sz="2000" spc="-25" dirty="0">
                <a:latin typeface="Calibri"/>
                <a:cs typeface="Calibri"/>
              </a:rPr>
              <a:t>components: </a:t>
            </a:r>
            <a:r>
              <a:rPr sz="2000" spc="-15" dirty="0">
                <a:latin typeface="Calibri"/>
                <a:cs typeface="Calibri"/>
              </a:rPr>
              <a:t>the </a:t>
            </a:r>
            <a:r>
              <a:rPr sz="2000" spc="-25" dirty="0">
                <a:latin typeface="Calibri"/>
                <a:cs typeface="Calibri"/>
              </a:rPr>
              <a:t>run-time engine  </a:t>
            </a:r>
            <a:r>
              <a:rPr sz="2000" spc="-15" dirty="0">
                <a:latin typeface="Calibri"/>
                <a:cs typeface="Calibri"/>
              </a:rPr>
              <a:t>and the </a:t>
            </a:r>
            <a:r>
              <a:rPr sz="2000" spc="-20" dirty="0">
                <a:latin typeface="Calibri"/>
                <a:cs typeface="Calibri"/>
              </a:rPr>
              <a:t>data flow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engine</a:t>
            </a:r>
            <a:endParaRPr sz="2000">
              <a:latin typeface="Calibri"/>
              <a:cs typeface="Calibri"/>
            </a:endParaRPr>
          </a:p>
          <a:p>
            <a:pPr marL="351790" marR="5080" indent="-339725">
              <a:lnSpc>
                <a:spcPts val="2160"/>
              </a:lnSpc>
              <a:buFont typeface="Symbol"/>
              <a:buChar char=""/>
              <a:tabLst>
                <a:tab pos="351790" algn="l"/>
                <a:tab pos="352425" algn="l"/>
              </a:tabLst>
            </a:pPr>
            <a:r>
              <a:rPr sz="2000" spc="-20" dirty="0">
                <a:latin typeface="Calibri"/>
                <a:cs typeface="Calibri"/>
              </a:rPr>
              <a:t>Behind </a:t>
            </a:r>
            <a:r>
              <a:rPr sz="2000" spc="-15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scenes, </a:t>
            </a:r>
            <a:r>
              <a:rPr sz="2000" spc="-15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data flow engine uses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25" dirty="0">
                <a:latin typeface="Calibri"/>
                <a:cs typeface="Calibri"/>
              </a:rPr>
              <a:t>buffer-oriented</a:t>
            </a:r>
            <a:r>
              <a:rPr sz="2000" spc="-27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architecture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5" dirty="0">
                <a:latin typeface="Calibri"/>
                <a:cs typeface="Calibri"/>
              </a:rPr>
              <a:t>efficiently </a:t>
            </a:r>
            <a:r>
              <a:rPr sz="2000" spc="-20" dirty="0">
                <a:latin typeface="Calibri"/>
                <a:cs typeface="Calibri"/>
              </a:rPr>
              <a:t>load </a:t>
            </a:r>
            <a:r>
              <a:rPr sz="2000" spc="-15" dirty="0">
                <a:latin typeface="Calibri"/>
                <a:cs typeface="Calibri"/>
              </a:rPr>
              <a:t>and </a:t>
            </a:r>
            <a:r>
              <a:rPr sz="2000" spc="-25" dirty="0">
                <a:latin typeface="Calibri"/>
                <a:cs typeface="Calibri"/>
              </a:rPr>
              <a:t>manipulate datasets </a:t>
            </a:r>
            <a:r>
              <a:rPr sz="2000" spc="-15" dirty="0">
                <a:latin typeface="Calibri"/>
                <a:cs typeface="Calibri"/>
              </a:rPr>
              <a:t>in </a:t>
            </a:r>
            <a:r>
              <a:rPr sz="2000" spc="-20" dirty="0">
                <a:latin typeface="Calibri"/>
                <a:cs typeface="Calibri"/>
              </a:rPr>
              <a:t>memory. </a:t>
            </a:r>
            <a:r>
              <a:rPr sz="2000" spc="-15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benefit </a:t>
            </a:r>
            <a:r>
              <a:rPr sz="2000" spc="-15" dirty="0">
                <a:latin typeface="Calibri"/>
                <a:cs typeface="Calibri"/>
              </a:rPr>
              <a:t>of </a:t>
            </a:r>
            <a:r>
              <a:rPr sz="2000" spc="-25" dirty="0">
                <a:latin typeface="Calibri"/>
                <a:cs typeface="Calibri"/>
              </a:rPr>
              <a:t>this  in-memory processing </a:t>
            </a:r>
            <a:r>
              <a:rPr sz="2000" spc="-15" dirty="0">
                <a:latin typeface="Calibri"/>
                <a:cs typeface="Calibri"/>
              </a:rPr>
              <a:t>is </a:t>
            </a:r>
            <a:r>
              <a:rPr sz="2000" spc="-20" dirty="0">
                <a:latin typeface="Calibri"/>
                <a:cs typeface="Calibri"/>
              </a:rPr>
              <a:t>that </a:t>
            </a:r>
            <a:r>
              <a:rPr sz="2000" spc="-15" dirty="0">
                <a:latin typeface="Calibri"/>
                <a:cs typeface="Calibri"/>
              </a:rPr>
              <a:t>you do not </a:t>
            </a:r>
            <a:r>
              <a:rPr sz="2000" spc="-20" dirty="0">
                <a:latin typeface="Calibri"/>
                <a:cs typeface="Calibri"/>
              </a:rPr>
              <a:t>need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5" dirty="0">
                <a:latin typeface="Calibri"/>
                <a:cs typeface="Calibri"/>
              </a:rPr>
              <a:t>physically </a:t>
            </a:r>
            <a:r>
              <a:rPr sz="2000" spc="-20" dirty="0">
                <a:latin typeface="Calibri"/>
                <a:cs typeface="Calibri"/>
              </a:rPr>
              <a:t>copy </a:t>
            </a:r>
            <a:r>
              <a:rPr sz="2000" spc="-15" dirty="0">
                <a:latin typeface="Calibri"/>
                <a:cs typeface="Calibri"/>
              </a:rPr>
              <a:t>and </a:t>
            </a:r>
            <a:r>
              <a:rPr sz="2000" spc="-25" dirty="0">
                <a:latin typeface="Calibri"/>
                <a:cs typeface="Calibri"/>
              </a:rPr>
              <a:t>stage  </a:t>
            </a:r>
            <a:r>
              <a:rPr sz="2000" spc="-20" dirty="0">
                <a:latin typeface="Calibri"/>
                <a:cs typeface="Calibri"/>
              </a:rPr>
              <a:t>data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spc="-20" dirty="0">
                <a:latin typeface="Calibri"/>
                <a:cs typeface="Calibri"/>
              </a:rPr>
              <a:t>each step </a:t>
            </a:r>
            <a:r>
              <a:rPr sz="2000" spc="-15" dirty="0">
                <a:latin typeface="Calibri"/>
                <a:cs typeface="Calibri"/>
              </a:rPr>
              <a:t>of the </a:t>
            </a:r>
            <a:r>
              <a:rPr sz="2000" spc="-20" dirty="0">
                <a:latin typeface="Calibri"/>
                <a:cs typeface="Calibri"/>
              </a:rPr>
              <a:t>data </a:t>
            </a:r>
            <a:r>
              <a:rPr sz="2000" spc="-25" dirty="0">
                <a:latin typeface="Calibri"/>
                <a:cs typeface="Calibri"/>
              </a:rPr>
              <a:t>integration. </a:t>
            </a:r>
            <a:r>
              <a:rPr sz="2000" spc="-20" dirty="0">
                <a:latin typeface="Calibri"/>
                <a:cs typeface="Calibri"/>
              </a:rPr>
              <a:t>Rather, </a:t>
            </a:r>
            <a:r>
              <a:rPr sz="2000" spc="-15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data flow </a:t>
            </a:r>
            <a:r>
              <a:rPr sz="2000" spc="-25" dirty="0">
                <a:latin typeface="Calibri"/>
                <a:cs typeface="Calibri"/>
              </a:rPr>
              <a:t>engine  manipulates </a:t>
            </a:r>
            <a:r>
              <a:rPr sz="2000" spc="-20" dirty="0">
                <a:latin typeface="Calibri"/>
                <a:cs typeface="Calibri"/>
              </a:rPr>
              <a:t>data </a:t>
            </a:r>
            <a:r>
              <a:rPr sz="2000" spc="-15" dirty="0">
                <a:latin typeface="Calibri"/>
                <a:cs typeface="Calibri"/>
              </a:rPr>
              <a:t>as it is </a:t>
            </a:r>
            <a:r>
              <a:rPr sz="2000" spc="-25" dirty="0">
                <a:latin typeface="Calibri"/>
                <a:cs typeface="Calibri"/>
              </a:rPr>
              <a:t>transferred </a:t>
            </a:r>
            <a:r>
              <a:rPr sz="2000" spc="-20" dirty="0">
                <a:latin typeface="Calibri"/>
                <a:cs typeface="Calibri"/>
              </a:rPr>
              <a:t>from source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2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destination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07480" y="2662427"/>
            <a:ext cx="2636520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07480" y="3230956"/>
            <a:ext cx="2636520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105785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 CASE</a:t>
            </a:r>
            <a:r>
              <a:rPr spc="-35" dirty="0"/>
              <a:t> </a:t>
            </a:r>
            <a:r>
              <a:rPr spc="-10" dirty="0"/>
              <a:t>Study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6955" y="2718816"/>
            <a:ext cx="60670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29528" y="2662427"/>
            <a:ext cx="3014472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9528" y="3230956"/>
            <a:ext cx="3014472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0" y="2743200"/>
            <a:ext cx="60198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24200" y="2743200"/>
            <a:ext cx="60198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26136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Control </a:t>
            </a:r>
            <a:r>
              <a:rPr spc="-10" dirty="0"/>
              <a:t>Flow</a:t>
            </a:r>
            <a:r>
              <a:rPr spc="15" dirty="0"/>
              <a:t> </a:t>
            </a:r>
            <a:r>
              <a:rPr spc="-55" dirty="0"/>
              <a:t>Tasks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193547"/>
            <a:ext cx="1693163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Purpose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083056"/>
            <a:ext cx="773938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This Case </a:t>
            </a:r>
            <a:r>
              <a:rPr sz="2000" dirty="0">
                <a:latin typeface="Calibri"/>
                <a:cs typeface="Calibri"/>
              </a:rPr>
              <a:t>Study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spc="-10" dirty="0">
                <a:latin typeface="Calibri"/>
                <a:cs typeface="Calibri"/>
              </a:rPr>
              <a:t>let you </a:t>
            </a:r>
            <a:r>
              <a:rPr sz="2000" spc="-5" dirty="0">
                <a:latin typeface="Calibri"/>
                <a:cs typeface="Calibri"/>
              </a:rPr>
              <a:t>will learn how </a:t>
            </a:r>
            <a:r>
              <a:rPr sz="2000" spc="-15" dirty="0">
                <a:latin typeface="Calibri"/>
                <a:cs typeface="Calibri"/>
              </a:rPr>
              <a:t>to create </a:t>
            </a:r>
            <a:r>
              <a:rPr sz="2000" spc="-5" dirty="0">
                <a:latin typeface="Calibri"/>
                <a:cs typeface="Calibri"/>
              </a:rPr>
              <a:t>new </a:t>
            </a:r>
            <a:r>
              <a:rPr sz="2000" spc="-10" dirty="0">
                <a:latin typeface="Calibri"/>
                <a:cs typeface="Calibri"/>
              </a:rPr>
              <a:t>packages, </a:t>
            </a:r>
            <a:r>
              <a:rPr sz="2000" dirty="0">
                <a:latin typeface="Calibri"/>
                <a:cs typeface="Calibri"/>
              </a:rPr>
              <a:t>add and  </a:t>
            </a:r>
            <a:r>
              <a:rPr sz="2000" spc="-5" dirty="0">
                <a:latin typeface="Calibri"/>
                <a:cs typeface="Calibri"/>
              </a:rPr>
              <a:t>configure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source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destination </a:t>
            </a:r>
            <a:r>
              <a:rPr sz="2000" spc="-5" dirty="0">
                <a:latin typeface="Calibri"/>
                <a:cs typeface="Calibri"/>
              </a:rPr>
              <a:t>connections,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work </a:t>
            </a:r>
            <a:r>
              <a:rPr sz="2000" spc="-5" dirty="0">
                <a:latin typeface="Calibri"/>
                <a:cs typeface="Calibri"/>
              </a:rPr>
              <a:t>with new 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components.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172669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Problem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4989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"/>
                <a:cs typeface="Calibri"/>
              </a:rPr>
              <a:t>Part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4965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simple </a:t>
            </a:r>
            <a:r>
              <a:rPr sz="2000" dirty="0">
                <a:latin typeface="Calibri"/>
                <a:cs typeface="Calibri"/>
              </a:rPr>
              <a:t>ETL </a:t>
            </a:r>
            <a:r>
              <a:rPr sz="2000" spc="-5" dirty="0">
                <a:latin typeface="Calibri"/>
                <a:cs typeface="Calibri"/>
              </a:rPr>
              <a:t>package that </a:t>
            </a:r>
            <a:r>
              <a:rPr sz="2000" spc="-10" dirty="0">
                <a:latin typeface="Calibri"/>
                <a:cs typeface="Calibri"/>
              </a:rPr>
              <a:t>extracts </a:t>
            </a:r>
            <a:r>
              <a:rPr sz="2000" spc="-15" dirty="0">
                <a:latin typeface="Calibri"/>
                <a:cs typeface="Calibri"/>
              </a:rPr>
              <a:t>data from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single </a:t>
            </a: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  source, </a:t>
            </a:r>
            <a:r>
              <a:rPr sz="2000" spc="-15" dirty="0">
                <a:latin typeface="Calibri"/>
                <a:cs typeface="Calibri"/>
              </a:rPr>
              <a:t>transforms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spc="-10" dirty="0">
                <a:latin typeface="Calibri"/>
                <a:cs typeface="Calibri"/>
              </a:rPr>
              <a:t>two </a:t>
            </a:r>
            <a:r>
              <a:rPr sz="2000" spc="-5" dirty="0">
                <a:latin typeface="Calibri"/>
                <a:cs typeface="Calibri"/>
              </a:rPr>
              <a:t>lookup </a:t>
            </a:r>
            <a:r>
              <a:rPr sz="2000" spc="-10" dirty="0">
                <a:latin typeface="Calibri"/>
                <a:cs typeface="Calibri"/>
              </a:rPr>
              <a:t>transformation </a:t>
            </a:r>
            <a:r>
              <a:rPr sz="2000" spc="-5" dirty="0">
                <a:latin typeface="Calibri"/>
                <a:cs typeface="Calibri"/>
              </a:rPr>
              <a:t>components, 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writes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5" dirty="0">
                <a:latin typeface="Calibri"/>
                <a:cs typeface="Calibri"/>
              </a:rPr>
              <a:t>data 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b="1" spc="-10" dirty="0">
                <a:latin typeface="Calibri"/>
                <a:cs typeface="Calibri"/>
              </a:rPr>
              <a:t>FactCurrencyRate </a:t>
            </a:r>
            <a:r>
              <a:rPr sz="2000" spc="-10" dirty="0">
                <a:latin typeface="Calibri"/>
                <a:cs typeface="Calibri"/>
              </a:rPr>
              <a:t>fact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table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AdventureWorksDW.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07873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Source</a:t>
            </a:r>
            <a:r>
              <a:rPr spc="10" dirty="0"/>
              <a:t> </a:t>
            </a:r>
            <a:r>
              <a:rPr spc="-15" dirty="0"/>
              <a:t>File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576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Example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source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contained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SampleCurrencyData.txt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file: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17144" y="1890839"/>
          <a:ext cx="5163185" cy="3546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2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118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1.00010001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905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1905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9/3/2001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1905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0.99960016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3175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1.00010001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9/4/2001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1.001001001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3175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1.00020004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9/5/2001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0.99990001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32384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1.00020004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9/6/2001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1.00040016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32384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1.00050025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9/7/2001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0.99990001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3302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1.00050025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9/8/2001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1.001001001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3302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1.00050025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9/9/2001</a:t>
                      </a:r>
                      <a:r>
                        <a:rPr sz="20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895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3302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1.00010001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9/10/2001</a:t>
                      </a:r>
                      <a:r>
                        <a:rPr sz="20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1.00040016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27">
                <a:tc>
                  <a:txBody>
                    <a:bodyPr/>
                    <a:lstStyle/>
                    <a:p>
                      <a:pPr marL="3302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1.00020004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9/11/2001</a:t>
                      </a:r>
                      <a:r>
                        <a:rPr sz="20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0.99990001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0118">
                <a:tc>
                  <a:txBody>
                    <a:bodyPr/>
                    <a:lstStyle/>
                    <a:p>
                      <a:pPr marL="3302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1.00020004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340"/>
                        </a:lnSpc>
                      </a:pPr>
                      <a:r>
                        <a:rPr sz="2000" spc="-15" dirty="0">
                          <a:latin typeface="Calibri"/>
                          <a:cs typeface="Calibri"/>
                        </a:rPr>
                        <a:t>ARS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2340"/>
                        </a:lnSpc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9/12/2001</a:t>
                      </a:r>
                      <a:r>
                        <a:rPr sz="20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0:00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ts val="2340"/>
                        </a:lnSpc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1.001101211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6248400" y="2971800"/>
            <a:ext cx="2029955" cy="687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16712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Destination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666813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Structure of </a:t>
            </a:r>
            <a:r>
              <a:rPr sz="2000" b="1" spc="-10" dirty="0">
                <a:latin typeface="Calibri"/>
                <a:cs typeface="Calibri"/>
              </a:rPr>
              <a:t>FactCurrencyRate </a:t>
            </a:r>
            <a:r>
              <a:rPr sz="2000" spc="-10" dirty="0">
                <a:latin typeface="Calibri"/>
                <a:cs typeface="Calibri"/>
              </a:rPr>
              <a:t>fact </a:t>
            </a:r>
            <a:r>
              <a:rPr sz="2000" spc="-5" dirty="0">
                <a:latin typeface="Calibri"/>
                <a:cs typeface="Calibri"/>
              </a:rPr>
              <a:t>table in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b="1" spc="-15" dirty="0">
                <a:latin typeface="Calibri"/>
                <a:cs typeface="Calibri"/>
              </a:rPr>
              <a:t>AdventureWorksDW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52437" y="1747837"/>
          <a:ext cx="8244205" cy="1662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536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300" spc="1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1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300" spc="1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Lookup</a:t>
                      </a:r>
                      <a:r>
                        <a:rPr sz="1300" spc="2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Lookup</a:t>
                      </a:r>
                      <a:r>
                        <a:rPr sz="1300" spc="2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35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AverageRate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float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CurrencyKey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int</a:t>
                      </a:r>
                      <a:r>
                        <a:rPr sz="1300" spc="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(FK)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DimCurrency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CurrencyKey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(PK)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535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TimeKey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Int</a:t>
                      </a:r>
                      <a:r>
                        <a:rPr sz="1300" spc="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(FK)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DimTime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TimeKey</a:t>
                      </a:r>
                      <a:r>
                        <a:rPr sz="1300" spc="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(PK)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EndOfDayRate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float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None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179222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Mapping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52437" y="3119437"/>
          <a:ext cx="8244205" cy="1662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536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Flat File</a:t>
                      </a:r>
                      <a:r>
                        <a:rPr sz="1300" spc="2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2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r>
                        <a:rPr sz="130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1300" spc="1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1300" spc="-1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r>
                        <a:rPr sz="1300" spc="1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2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35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FactCurrencyRate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AverageRate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Float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DimCurrency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CurrencyAlternateKey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nchar</a:t>
                      </a:r>
                      <a:r>
                        <a:rPr sz="130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(3)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535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DimTime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FullDateAlternateKey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Datetime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536"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FactCurrencyRate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EndOfDayRate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300" spc="-10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Float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9525">
                      <a:solidFill>
                        <a:srgbClr val="BCBCBC"/>
                      </a:solidFill>
                      <a:prstDash val="solid"/>
                    </a:lnL>
                    <a:lnR w="9525">
                      <a:solidFill>
                        <a:srgbClr val="BCBCBC"/>
                      </a:solidFill>
                      <a:prstDash val="solid"/>
                    </a:lnR>
                    <a:lnT w="9525">
                      <a:solidFill>
                        <a:srgbClr val="BCBCBC"/>
                      </a:solidFill>
                      <a:prstDash val="solid"/>
                    </a:lnT>
                    <a:lnB w="9525">
                      <a:solidFill>
                        <a:srgbClr val="BCBC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87830" y="1083056"/>
            <a:ext cx="695515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Analysis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source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destination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formats indicates </a:t>
            </a:r>
            <a:r>
              <a:rPr sz="2000" spc="-5" dirty="0">
                <a:latin typeface="Calibri"/>
                <a:cs typeface="Calibri"/>
              </a:rPr>
              <a:t>that  </a:t>
            </a:r>
            <a:r>
              <a:rPr sz="2000" spc="-10" dirty="0">
                <a:latin typeface="Calibri"/>
                <a:cs typeface="Calibri"/>
              </a:rPr>
              <a:t>lookups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dirty="0">
                <a:latin typeface="Calibri"/>
                <a:cs typeface="Calibri"/>
              </a:rPr>
              <a:t>be necessary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b="1" spc="-10" dirty="0">
                <a:latin typeface="Calibri"/>
                <a:cs typeface="Calibri"/>
              </a:rPr>
              <a:t>CurrencyKey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b="1" spc="-10" dirty="0">
                <a:latin typeface="Calibri"/>
                <a:cs typeface="Calibri"/>
              </a:rPr>
              <a:t>TimeKey </a:t>
            </a:r>
            <a:r>
              <a:rPr sz="2000" spc="-10" dirty="0">
                <a:latin typeface="Calibri"/>
                <a:cs typeface="Calibri"/>
              </a:rPr>
              <a:t>values.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transformations </a:t>
            </a:r>
            <a:r>
              <a:rPr sz="2000" spc="-5" dirty="0">
                <a:latin typeface="Calibri"/>
                <a:cs typeface="Calibri"/>
              </a:rPr>
              <a:t>that will </a:t>
            </a:r>
            <a:r>
              <a:rPr sz="2000" spc="-10" dirty="0">
                <a:latin typeface="Calibri"/>
                <a:cs typeface="Calibri"/>
              </a:rPr>
              <a:t>perform </a:t>
            </a:r>
            <a:r>
              <a:rPr sz="2000" spc="-5" dirty="0">
                <a:latin typeface="Calibri"/>
                <a:cs typeface="Calibri"/>
              </a:rPr>
              <a:t>these </a:t>
            </a:r>
            <a:r>
              <a:rPr sz="2000" spc="-10" dirty="0">
                <a:latin typeface="Calibri"/>
                <a:cs typeface="Calibri"/>
              </a:rPr>
              <a:t>lookups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spc="-10" dirty="0">
                <a:latin typeface="Calibri"/>
                <a:cs typeface="Calibri"/>
              </a:rPr>
              <a:t>obtain  the</a:t>
            </a:r>
            <a:r>
              <a:rPr sz="2000" b="1" spc="-10" dirty="0">
                <a:latin typeface="Calibri"/>
                <a:cs typeface="Calibri"/>
              </a:rPr>
              <a:t>CurrencyKey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b="1" spc="-10" dirty="0">
                <a:latin typeface="Calibri"/>
                <a:cs typeface="Calibri"/>
              </a:rPr>
              <a:t>TimeKey </a:t>
            </a:r>
            <a:r>
              <a:rPr sz="2000" spc="-5" dirty="0">
                <a:latin typeface="Calibri"/>
                <a:cs typeface="Calibri"/>
              </a:rPr>
              <a:t>values by using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alternate </a:t>
            </a:r>
            <a:r>
              <a:rPr sz="2000" spc="-25" dirty="0">
                <a:latin typeface="Calibri"/>
                <a:cs typeface="Calibri"/>
              </a:rPr>
              <a:t>keys 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b="1" spc="-5" dirty="0">
                <a:latin typeface="Calibri"/>
                <a:cs typeface="Calibri"/>
              </a:rPr>
              <a:t>DimCurrency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b="1" dirty="0">
                <a:latin typeface="Calibri"/>
                <a:cs typeface="Calibri"/>
              </a:rPr>
              <a:t>DimTime </a:t>
            </a:r>
            <a:r>
              <a:rPr sz="2000" spc="-5" dirty="0">
                <a:latin typeface="Calibri"/>
                <a:cs typeface="Calibri"/>
              </a:rPr>
              <a:t>dimension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tables.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58775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Steps</a:t>
            </a:r>
            <a:r>
              <a:rPr spc="5" dirty="0"/>
              <a:t> </a:t>
            </a:r>
            <a:r>
              <a:rPr spc="-20" dirty="0"/>
              <a:t>Involved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6901815" cy="25857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1: </a:t>
            </a:r>
            <a:r>
              <a:rPr sz="2000" spc="-10" dirty="0">
                <a:latin typeface="Calibri"/>
                <a:cs typeface="Calibri"/>
              </a:rPr>
              <a:t>Creating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New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Project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2: Adding and </a:t>
            </a:r>
            <a:r>
              <a:rPr sz="2000" spc="-5" dirty="0">
                <a:latin typeface="Calibri"/>
                <a:cs typeface="Calibri"/>
              </a:rPr>
              <a:t>Configuring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 Connection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Manager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3: Adding and </a:t>
            </a:r>
            <a:r>
              <a:rPr sz="2000" spc="-5" dirty="0">
                <a:latin typeface="Calibri"/>
                <a:cs typeface="Calibri"/>
              </a:rPr>
              <a:t>Configuring </a:t>
            </a:r>
            <a:r>
              <a:rPr sz="2000" dirty="0">
                <a:latin typeface="Calibri"/>
                <a:cs typeface="Calibri"/>
              </a:rPr>
              <a:t>an OLE DB </a:t>
            </a:r>
            <a:r>
              <a:rPr sz="2000" spc="-5" dirty="0">
                <a:latin typeface="Calibri"/>
                <a:cs typeface="Calibri"/>
              </a:rPr>
              <a:t>Connection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Manager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4: Adding a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spc="-45" dirty="0">
                <a:latin typeface="Calibri"/>
                <a:cs typeface="Calibri"/>
              </a:rPr>
              <a:t>Task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Package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5: Adding and </a:t>
            </a:r>
            <a:r>
              <a:rPr sz="2000" spc="-5" dirty="0">
                <a:latin typeface="Calibri"/>
                <a:cs typeface="Calibri"/>
              </a:rPr>
              <a:t>Configuring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Source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6: Adding and </a:t>
            </a:r>
            <a:r>
              <a:rPr sz="2000" spc="-5" dirty="0">
                <a:latin typeface="Calibri"/>
                <a:cs typeface="Calibri"/>
              </a:rPr>
              <a:t>Configuring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Lookup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Transformations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7: Adding and </a:t>
            </a:r>
            <a:r>
              <a:rPr sz="2000" spc="-5" dirty="0">
                <a:latin typeface="Calibri"/>
                <a:cs typeface="Calibri"/>
              </a:rPr>
              <a:t>Configuring </a:t>
            </a:r>
            <a:r>
              <a:rPr sz="2000" dirty="0">
                <a:latin typeface="Calibri"/>
                <a:cs typeface="Calibri"/>
              </a:rPr>
              <a:t>the OLE DB</a:t>
            </a:r>
            <a:r>
              <a:rPr sz="2000" spc="-8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Destination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172669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Problem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685" y="1083056"/>
            <a:ext cx="7958455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"/>
                <a:cs typeface="Calibri"/>
              </a:rPr>
              <a:t>Part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II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dirty="0">
                <a:latin typeface="Calibri"/>
                <a:cs typeface="Calibri"/>
              </a:rPr>
              <a:t>modify the </a:t>
            </a:r>
            <a:r>
              <a:rPr sz="2000" spc="-5" dirty="0">
                <a:latin typeface="Calibri"/>
                <a:cs typeface="Calibri"/>
              </a:rPr>
              <a:t>simple </a:t>
            </a:r>
            <a:r>
              <a:rPr sz="2000" dirty="0">
                <a:latin typeface="Calibri"/>
                <a:cs typeface="Calibri"/>
              </a:rPr>
              <a:t>ETL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Part </a:t>
            </a:r>
            <a:r>
              <a:rPr sz="2000" dirty="0">
                <a:latin typeface="Calibri"/>
                <a:cs typeface="Calibri"/>
              </a:rPr>
              <a:t>I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take </a:t>
            </a:r>
            <a:r>
              <a:rPr sz="2000" spc="-10" dirty="0">
                <a:latin typeface="Calibri"/>
                <a:cs typeface="Calibri"/>
              </a:rPr>
              <a:t>advantage </a:t>
            </a:r>
            <a:r>
              <a:rPr sz="2000" spc="-5" dirty="0">
                <a:latin typeface="Calibri"/>
                <a:cs typeface="Calibri"/>
              </a:rPr>
              <a:t>of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Foreach </a:t>
            </a:r>
            <a:r>
              <a:rPr sz="2000" spc="-5" dirty="0">
                <a:latin typeface="Calibri"/>
                <a:cs typeface="Calibri"/>
              </a:rPr>
              <a:t>Loop </a:t>
            </a:r>
            <a:r>
              <a:rPr sz="2000" spc="-30" dirty="0">
                <a:latin typeface="Calibri"/>
                <a:cs typeface="Calibri"/>
              </a:rPr>
              <a:t>container. </a:t>
            </a: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will also set user-defined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variables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enable the </a:t>
            </a:r>
            <a:r>
              <a:rPr sz="2000" spc="-5" dirty="0">
                <a:latin typeface="Calibri"/>
                <a:cs typeface="Calibri"/>
              </a:rPr>
              <a:t>tutorial package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iterate </a:t>
            </a:r>
            <a:r>
              <a:rPr sz="2000" spc="-5" dirty="0">
                <a:latin typeface="Calibri"/>
                <a:cs typeface="Calibri"/>
              </a:rPr>
              <a:t>through all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files 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folder.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58775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Steps</a:t>
            </a:r>
            <a:r>
              <a:rPr spc="5" dirty="0"/>
              <a:t> </a:t>
            </a:r>
            <a:r>
              <a:rPr spc="-20" dirty="0"/>
              <a:t>Involved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6475095" cy="18542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1: </a:t>
            </a:r>
            <a:r>
              <a:rPr sz="2000" spc="-5" dirty="0">
                <a:latin typeface="Calibri"/>
                <a:cs typeface="Calibri"/>
              </a:rPr>
              <a:t>Copying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Part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15" dirty="0">
                <a:latin typeface="Calibri"/>
                <a:cs typeface="Calibri"/>
              </a:rPr>
              <a:t> Package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2: Adding and </a:t>
            </a:r>
            <a:r>
              <a:rPr sz="2000" spc="-5" dirty="0">
                <a:latin typeface="Calibri"/>
                <a:cs typeface="Calibri"/>
              </a:rPr>
              <a:t>Configuring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Foreach </a:t>
            </a:r>
            <a:r>
              <a:rPr sz="2000" spc="-5" dirty="0">
                <a:latin typeface="Calibri"/>
                <a:cs typeface="Calibri"/>
              </a:rPr>
              <a:t>Loop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Container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3: Modifying the </a:t>
            </a: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 Connection Manager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Use </a:t>
            </a:r>
            <a:r>
              <a:rPr sz="2000" spc="-10" dirty="0">
                <a:latin typeface="Calibri"/>
                <a:cs typeface="Calibri"/>
              </a:rPr>
              <a:t>attached </a:t>
            </a:r>
            <a:r>
              <a:rPr sz="2000" spc="-5" dirty="0">
                <a:latin typeface="Calibri"/>
                <a:cs typeface="Calibri"/>
              </a:rPr>
              <a:t>files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load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from </a:t>
            </a:r>
            <a:r>
              <a:rPr sz="2000" spc="-5" dirty="0">
                <a:latin typeface="Calibri"/>
                <a:cs typeface="Calibri"/>
              </a:rPr>
              <a:t>multiple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3276600"/>
            <a:ext cx="1496568" cy="687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86000" y="3200400"/>
            <a:ext cx="1408175" cy="6873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172669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Problem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14970" cy="4111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"/>
                <a:cs typeface="Calibri"/>
              </a:rPr>
              <a:t>Part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III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Modify the </a:t>
            </a:r>
            <a:r>
              <a:rPr sz="2000" spc="-5" dirty="0">
                <a:latin typeface="Calibri"/>
                <a:cs typeface="Calibri"/>
              </a:rPr>
              <a:t>simple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Part </a:t>
            </a:r>
            <a:r>
              <a:rPr sz="2000" spc="-5" dirty="0">
                <a:latin typeface="Calibri"/>
                <a:cs typeface="Calibri"/>
              </a:rPr>
              <a:t>II.  Using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Package </a:t>
            </a:r>
            <a:r>
              <a:rPr sz="2000" spc="-10" dirty="0">
                <a:latin typeface="Calibri"/>
                <a:cs typeface="Calibri"/>
              </a:rPr>
              <a:t>Configuration Wizard, you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dirty="0">
                <a:latin typeface="Calibri"/>
                <a:cs typeface="Calibri"/>
              </a:rPr>
              <a:t>an XML </a:t>
            </a:r>
            <a:r>
              <a:rPr sz="2000" spc="-10" dirty="0">
                <a:latin typeface="Calibri"/>
                <a:cs typeface="Calibri"/>
              </a:rPr>
              <a:t>configuration 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updates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Directory property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Foreach </a:t>
            </a:r>
            <a:r>
              <a:rPr sz="2000" spc="-5" dirty="0">
                <a:latin typeface="Calibri"/>
                <a:cs typeface="Calibri"/>
              </a:rPr>
              <a:t>Loop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spc="-5" dirty="0">
                <a:latin typeface="Calibri"/>
                <a:cs typeface="Calibri"/>
              </a:rPr>
              <a:t>by using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10" dirty="0">
                <a:latin typeface="Calibri"/>
                <a:cs typeface="Calibri"/>
              </a:rPr>
              <a:t>package-level </a:t>
            </a:r>
            <a:r>
              <a:rPr sz="2000" spc="-5" dirty="0">
                <a:latin typeface="Calibri"/>
                <a:cs typeface="Calibri"/>
              </a:rPr>
              <a:t>variable </a:t>
            </a:r>
            <a:r>
              <a:rPr sz="2000" dirty="0">
                <a:latin typeface="Calibri"/>
                <a:cs typeface="Calibri"/>
              </a:rPr>
              <a:t>mapped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Directory </a:t>
            </a:r>
            <a:r>
              <a:rPr sz="2000" spc="-20" dirty="0">
                <a:latin typeface="Calibri"/>
                <a:cs typeface="Calibri"/>
              </a:rPr>
              <a:t>property. </a:t>
            </a:r>
            <a:r>
              <a:rPr sz="2000" dirty="0">
                <a:latin typeface="Calibri"/>
                <a:cs typeface="Calibri"/>
              </a:rPr>
              <a:t>Once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20" dirty="0">
                <a:latin typeface="Calibri"/>
                <a:cs typeface="Calibri"/>
              </a:rPr>
              <a:t>have 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file,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dirty="0">
                <a:latin typeface="Calibri"/>
                <a:cs typeface="Calibri"/>
              </a:rPr>
              <a:t>modify the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variable </a:t>
            </a:r>
            <a:r>
              <a:rPr sz="2000" spc="-15" dirty="0">
                <a:latin typeface="Calibri"/>
                <a:cs typeface="Calibri"/>
              </a:rPr>
              <a:t>from  </a:t>
            </a:r>
            <a:r>
              <a:rPr sz="2000" spc="-5" dirty="0">
                <a:latin typeface="Calibri"/>
                <a:cs typeface="Calibri"/>
              </a:rPr>
              <a:t>outside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development </a:t>
            </a:r>
            <a:r>
              <a:rPr sz="2000" spc="-15" dirty="0">
                <a:latin typeface="Calibri"/>
                <a:cs typeface="Calibri"/>
              </a:rPr>
              <a:t>environment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point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modified </a:t>
            </a:r>
            <a:r>
              <a:rPr sz="2000" spc="-10" dirty="0">
                <a:latin typeface="Calibri"/>
                <a:cs typeface="Calibri"/>
              </a:rPr>
              <a:t>property </a:t>
            </a:r>
            <a:r>
              <a:rPr sz="2000" spc="-15" dirty="0">
                <a:latin typeface="Calibri"/>
                <a:cs typeface="Calibri"/>
              </a:rPr>
              <a:t>to 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new sample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40" dirty="0">
                <a:latin typeface="Calibri"/>
                <a:cs typeface="Calibri"/>
              </a:rPr>
              <a:t>folder. </a:t>
            </a:r>
            <a:r>
              <a:rPr sz="2000" dirty="0">
                <a:latin typeface="Calibri"/>
                <a:cs typeface="Calibri"/>
              </a:rPr>
              <a:t>When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dirty="0">
                <a:latin typeface="Calibri"/>
                <a:cs typeface="Calibri"/>
              </a:rPr>
              <a:t>run 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again,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configuration 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spc="-10" dirty="0">
                <a:latin typeface="Calibri"/>
                <a:cs typeface="Calibri"/>
              </a:rPr>
              <a:t>populates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variable, </a:t>
            </a:r>
            <a:r>
              <a:rPr sz="2000" dirty="0">
                <a:latin typeface="Calibri"/>
                <a:cs typeface="Calibri"/>
              </a:rPr>
              <a:t>and the </a:t>
            </a:r>
            <a:r>
              <a:rPr sz="2000" spc="-5" dirty="0">
                <a:latin typeface="Calibri"/>
                <a:cs typeface="Calibri"/>
              </a:rPr>
              <a:t>variable in </a:t>
            </a:r>
            <a:r>
              <a:rPr sz="2000" dirty="0">
                <a:latin typeface="Calibri"/>
                <a:cs typeface="Calibri"/>
              </a:rPr>
              <a:t>turn </a:t>
            </a:r>
            <a:r>
              <a:rPr sz="2000" spc="-10" dirty="0">
                <a:latin typeface="Calibri"/>
                <a:cs typeface="Calibri"/>
              </a:rPr>
              <a:t>updates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Directory </a:t>
            </a:r>
            <a:r>
              <a:rPr sz="2000" spc="-20" dirty="0">
                <a:latin typeface="Calibri"/>
                <a:cs typeface="Calibri"/>
              </a:rPr>
              <a:t>property. </a:t>
            </a:r>
            <a:r>
              <a:rPr sz="2000" dirty="0">
                <a:latin typeface="Calibri"/>
                <a:cs typeface="Calibri"/>
              </a:rPr>
              <a:t>As a </a:t>
            </a:r>
            <a:r>
              <a:rPr sz="2000" spc="-5" dirty="0">
                <a:latin typeface="Calibri"/>
                <a:cs typeface="Calibri"/>
              </a:rPr>
              <a:t>result,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15" dirty="0">
                <a:latin typeface="Calibri"/>
                <a:cs typeface="Calibri"/>
              </a:rPr>
              <a:t>iterates </a:t>
            </a:r>
            <a:r>
              <a:rPr sz="2000" spc="-10" dirty="0">
                <a:latin typeface="Calibri"/>
                <a:cs typeface="Calibri"/>
              </a:rPr>
              <a:t>through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files in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new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35" dirty="0">
                <a:latin typeface="Calibri"/>
                <a:cs typeface="Calibri"/>
              </a:rPr>
              <a:t>folder, </a:t>
            </a:r>
            <a:r>
              <a:rPr sz="2000" spc="-10" dirty="0">
                <a:latin typeface="Calibri"/>
                <a:cs typeface="Calibri"/>
              </a:rPr>
              <a:t>rather </a:t>
            </a:r>
            <a:r>
              <a:rPr sz="2000" dirty="0">
                <a:latin typeface="Calibri"/>
                <a:cs typeface="Calibri"/>
              </a:rPr>
              <a:t>than </a:t>
            </a:r>
            <a:r>
              <a:rPr sz="2000" spc="-15" dirty="0">
                <a:latin typeface="Calibri"/>
                <a:cs typeface="Calibri"/>
              </a:rPr>
              <a:t>iterating </a:t>
            </a:r>
            <a:r>
              <a:rPr sz="2000" spc="-10" dirty="0">
                <a:latin typeface="Calibri"/>
                <a:cs typeface="Calibri"/>
              </a:rPr>
              <a:t>through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files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original </a:t>
            </a:r>
            <a:r>
              <a:rPr sz="2000" spc="-10" dirty="0">
                <a:latin typeface="Calibri"/>
                <a:cs typeface="Calibri"/>
              </a:rPr>
              <a:t>folder 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was </a:t>
            </a:r>
            <a:r>
              <a:rPr sz="2000" spc="-5" dirty="0">
                <a:latin typeface="Calibri"/>
                <a:cs typeface="Calibri"/>
              </a:rPr>
              <a:t>hard-coded 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58775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Steps</a:t>
            </a:r>
            <a:r>
              <a:rPr spc="5" dirty="0"/>
              <a:t> </a:t>
            </a:r>
            <a:r>
              <a:rPr spc="-20" dirty="0"/>
              <a:t>Involved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6650355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1: </a:t>
            </a:r>
            <a:r>
              <a:rPr sz="2000" spc="-5" dirty="0">
                <a:latin typeface="Calibri"/>
                <a:cs typeface="Calibri"/>
              </a:rPr>
              <a:t>Copying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Part </a:t>
            </a:r>
            <a:r>
              <a:rPr sz="2000" spc="-5" dirty="0">
                <a:latin typeface="Calibri"/>
                <a:cs typeface="Calibri"/>
              </a:rPr>
              <a:t>II</a:t>
            </a:r>
            <a:r>
              <a:rPr sz="2000" spc="-15" dirty="0">
                <a:latin typeface="Calibri"/>
                <a:cs typeface="Calibri"/>
              </a:rPr>
              <a:t> Package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2: Enabling and </a:t>
            </a:r>
            <a:r>
              <a:rPr sz="2000" spc="-5" dirty="0">
                <a:latin typeface="Calibri"/>
                <a:cs typeface="Calibri"/>
              </a:rPr>
              <a:t>Configuring </a:t>
            </a:r>
            <a:r>
              <a:rPr sz="2000" spc="-15" dirty="0">
                <a:latin typeface="Calibri"/>
                <a:cs typeface="Calibri"/>
              </a:rPr>
              <a:t>Package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Configurations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3: Modifying the </a:t>
            </a:r>
            <a:r>
              <a:rPr sz="2000" spc="-10" dirty="0">
                <a:latin typeface="Calibri"/>
                <a:cs typeface="Calibri"/>
              </a:rPr>
              <a:t>Directory Property Configuration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Value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30478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Designing </a:t>
            </a:r>
            <a:r>
              <a:rPr spc="-20" dirty="0"/>
              <a:t>Packages </a:t>
            </a:r>
            <a:r>
              <a:rPr spc="-5" dirty="0"/>
              <a:t>– </a:t>
            </a:r>
            <a:r>
              <a:rPr spc="-20" dirty="0"/>
              <a:t>Control </a:t>
            </a:r>
            <a:r>
              <a:rPr spc="-10" dirty="0"/>
              <a:t>Flow</a:t>
            </a:r>
            <a:r>
              <a:rPr spc="114" dirty="0"/>
              <a:t> </a:t>
            </a:r>
            <a:r>
              <a:rPr spc="-55" dirty="0"/>
              <a:t>Tasks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593339" y="1022705"/>
            <a:ext cx="1565275" cy="18542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35" dirty="0">
                <a:latin typeface="Calibri"/>
                <a:cs typeface="Calibri"/>
              </a:rPr>
              <a:t>Toolbox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Favorites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Common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Containers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Other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Tasks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2057" y="4314734"/>
            <a:ext cx="3174365" cy="17322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spc="-10" dirty="0">
                <a:latin typeface="Calibri"/>
                <a:cs typeface="Calibri"/>
              </a:rPr>
              <a:t>Control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Flow</a:t>
            </a:r>
            <a:endParaRPr sz="2000">
              <a:latin typeface="Calibri"/>
              <a:cs typeface="Calibri"/>
            </a:endParaRPr>
          </a:p>
          <a:p>
            <a:pPr marL="241300" marR="5080" indent="-22923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latin typeface="Calibri"/>
                <a:cs typeface="Calibri"/>
              </a:rPr>
              <a:t>Central Location </a:t>
            </a:r>
            <a:r>
              <a:rPr sz="2000" spc="-15" dirty="0">
                <a:latin typeface="Calibri"/>
                <a:cs typeface="Calibri"/>
              </a:rPr>
              <a:t>for Package  </a:t>
            </a:r>
            <a:r>
              <a:rPr sz="2000" spc="-10" dirty="0">
                <a:latin typeface="Calibri"/>
                <a:cs typeface="Calibri"/>
              </a:rPr>
              <a:t>Development</a:t>
            </a:r>
            <a:endParaRPr sz="2000">
              <a:latin typeface="Calibri"/>
              <a:cs typeface="Calibri"/>
            </a:endParaRPr>
          </a:p>
          <a:p>
            <a:pPr marL="241300" marR="445770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spc="-5" dirty="0">
                <a:latin typeface="Calibri"/>
                <a:cs typeface="Calibri"/>
              </a:rPr>
              <a:t>help </a:t>
            </a:r>
            <a:r>
              <a:rPr sz="2000" spc="-15" dirty="0">
                <a:latin typeface="Calibri"/>
                <a:cs typeface="Calibri"/>
              </a:rPr>
              <a:t>control  </a:t>
            </a:r>
            <a:r>
              <a:rPr sz="2000" spc="-10" dirty="0">
                <a:latin typeface="Calibri"/>
                <a:cs typeface="Calibri"/>
              </a:rPr>
              <a:t>programmatic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workflow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400" y="990600"/>
            <a:ext cx="1914144" cy="50764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43400" y="1066800"/>
            <a:ext cx="4405883" cy="3081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172669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Problem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663815" cy="16725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"/>
                <a:cs typeface="Calibri"/>
              </a:rPr>
              <a:t>Part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IV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 indent="-635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copy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that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Part </a:t>
            </a:r>
            <a:r>
              <a:rPr sz="2000" spc="-5" dirty="0">
                <a:latin typeface="Calibri"/>
                <a:cs typeface="Calibri"/>
              </a:rPr>
              <a:t>III. </a:t>
            </a:r>
            <a:r>
              <a:rPr sz="2000" spc="-15" dirty="0">
                <a:latin typeface="Calibri"/>
                <a:cs typeface="Calibri"/>
              </a:rPr>
              <a:t>Working </a:t>
            </a:r>
            <a:r>
              <a:rPr sz="2000" spc="-5" dirty="0">
                <a:latin typeface="Calibri"/>
                <a:cs typeface="Calibri"/>
              </a:rPr>
              <a:t>with this  new </a:t>
            </a:r>
            <a:r>
              <a:rPr sz="2000" spc="-10" dirty="0">
                <a:latin typeface="Calibri"/>
                <a:cs typeface="Calibri"/>
              </a:rPr>
              <a:t>package, you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dirty="0">
                <a:latin typeface="Calibri"/>
                <a:cs typeface="Calibri"/>
              </a:rPr>
              <a:t>then add and </a:t>
            </a:r>
            <a:r>
              <a:rPr sz="2000" spc="-5" dirty="0">
                <a:latin typeface="Calibri"/>
                <a:cs typeface="Calibri"/>
              </a:rPr>
              <a:t>configure </a:t>
            </a:r>
            <a:r>
              <a:rPr sz="2000" dirty="0">
                <a:latin typeface="Calibri"/>
                <a:cs typeface="Calibri"/>
              </a:rPr>
              <a:t>logging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monitor specific  </a:t>
            </a:r>
            <a:r>
              <a:rPr sz="2000" spc="-15" dirty="0">
                <a:latin typeface="Calibri"/>
                <a:cs typeface="Calibri"/>
              </a:rPr>
              <a:t>events </a:t>
            </a:r>
            <a:r>
              <a:rPr sz="2000" dirty="0">
                <a:latin typeface="Calibri"/>
                <a:cs typeface="Calibri"/>
              </a:rPr>
              <a:t>during </a:t>
            </a:r>
            <a:r>
              <a:rPr sz="2000" spc="-10" dirty="0">
                <a:latin typeface="Calibri"/>
                <a:cs typeface="Calibri"/>
              </a:rPr>
              <a:t>package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execution.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58775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Steps</a:t>
            </a:r>
            <a:r>
              <a:rPr spc="5" dirty="0"/>
              <a:t> </a:t>
            </a:r>
            <a:r>
              <a:rPr spc="-20" dirty="0"/>
              <a:t>Involved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6430645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1: </a:t>
            </a:r>
            <a:r>
              <a:rPr sz="2000" spc="-5" dirty="0">
                <a:latin typeface="Calibri"/>
                <a:cs typeface="Calibri"/>
              </a:rPr>
              <a:t>Copying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Part </a:t>
            </a:r>
            <a:r>
              <a:rPr sz="2000" spc="-5" dirty="0">
                <a:latin typeface="Calibri"/>
                <a:cs typeface="Calibri"/>
              </a:rPr>
              <a:t>III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Package</a:t>
            </a:r>
            <a:endParaRPr sz="2000">
              <a:latin typeface="Calibri"/>
              <a:cs typeface="Calibri"/>
            </a:endParaRPr>
          </a:p>
          <a:p>
            <a:pPr marL="354965" marR="5080" indent="-354965">
              <a:lnSpc>
                <a:spcPct val="12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2: Adding and </a:t>
            </a:r>
            <a:r>
              <a:rPr sz="2000" spc="-5" dirty="0">
                <a:latin typeface="Calibri"/>
                <a:cs typeface="Calibri"/>
              </a:rPr>
              <a:t>Configuring </a:t>
            </a:r>
            <a:r>
              <a:rPr sz="2000" dirty="0">
                <a:latin typeface="Calibri"/>
                <a:cs typeface="Calibri"/>
              </a:rPr>
              <a:t>Logging  </a:t>
            </a:r>
            <a:r>
              <a:rPr sz="2000" spc="-5" dirty="0">
                <a:latin typeface="Calibri"/>
                <a:cs typeface="Calibri"/>
              </a:rPr>
              <a:t>(PipelineExecutionPlan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PipelineExecutionTrees)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172669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Problem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955915" cy="270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"/>
                <a:cs typeface="Calibri"/>
              </a:rPr>
              <a:t>Part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copy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that </a:t>
            </a:r>
            <a:r>
              <a:rPr sz="2000" spc="-10" dirty="0">
                <a:latin typeface="Calibri"/>
                <a:cs typeface="Calibri"/>
              </a:rPr>
              <a:t>you developed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Part </a:t>
            </a:r>
            <a:r>
              <a:rPr sz="2000" spc="-70" dirty="0">
                <a:latin typeface="Calibri"/>
                <a:cs typeface="Calibri"/>
              </a:rPr>
              <a:t>IV. </a:t>
            </a:r>
            <a:r>
              <a:rPr sz="2000" spc="-15" dirty="0">
                <a:latin typeface="Calibri"/>
                <a:cs typeface="Calibri"/>
              </a:rPr>
              <a:t>Working </a:t>
            </a:r>
            <a:r>
              <a:rPr sz="2000" spc="-5" dirty="0">
                <a:latin typeface="Calibri"/>
                <a:cs typeface="Calibri"/>
              </a:rPr>
              <a:t>with this  new package,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corrupted </a:t>
            </a:r>
            <a:r>
              <a:rPr sz="2000" spc="-15" dirty="0">
                <a:latin typeface="Calibri"/>
                <a:cs typeface="Calibri"/>
              </a:rPr>
              <a:t>version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one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sample </a:t>
            </a:r>
            <a:r>
              <a:rPr sz="2000" spc="-15" dirty="0">
                <a:latin typeface="Calibri"/>
                <a:cs typeface="Calibri"/>
              </a:rPr>
              <a:t>data  </a:t>
            </a:r>
            <a:r>
              <a:rPr sz="2000" spc="-5" dirty="0">
                <a:latin typeface="Calibri"/>
                <a:cs typeface="Calibri"/>
              </a:rPr>
              <a:t>files.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corrupted </a:t>
            </a:r>
            <a:r>
              <a:rPr sz="2000" spc="-5" dirty="0">
                <a:latin typeface="Calibri"/>
                <a:cs typeface="Calibri"/>
              </a:rPr>
              <a:t>file will </a:t>
            </a:r>
            <a:r>
              <a:rPr sz="2000" spc="-15" dirty="0">
                <a:latin typeface="Calibri"/>
                <a:cs typeface="Calibri"/>
              </a:rPr>
              <a:t>force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processing error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occur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dirty="0">
                <a:latin typeface="Calibri"/>
                <a:cs typeface="Calibri"/>
              </a:rPr>
              <a:t>run  the</a:t>
            </a:r>
            <a:r>
              <a:rPr sz="2000" spc="-5" dirty="0">
                <a:latin typeface="Calibri"/>
                <a:cs typeface="Calibri"/>
              </a:rPr>
              <a:t> package.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Use </a:t>
            </a:r>
            <a:r>
              <a:rPr sz="2000" spc="-10" dirty="0">
                <a:latin typeface="Calibri"/>
                <a:cs typeface="Calibri"/>
              </a:rPr>
              <a:t>attached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dirty="0">
                <a:latin typeface="Calibri"/>
                <a:cs typeface="Calibri"/>
              </a:rPr>
              <a:t>as the </a:t>
            </a:r>
            <a:r>
              <a:rPr sz="2000" spc="-10" dirty="0">
                <a:latin typeface="Calibri"/>
                <a:cs typeface="Calibri"/>
              </a:rPr>
              <a:t>corrupted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4267200"/>
            <a:ext cx="1472183" cy="6873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58775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Steps</a:t>
            </a:r>
            <a:r>
              <a:rPr spc="5" dirty="0"/>
              <a:t> </a:t>
            </a:r>
            <a:r>
              <a:rPr spc="-20" dirty="0"/>
              <a:t>Involved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4230370" cy="14884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1: </a:t>
            </a:r>
            <a:r>
              <a:rPr sz="2000" spc="-5" dirty="0">
                <a:latin typeface="Calibri"/>
                <a:cs typeface="Calibri"/>
              </a:rPr>
              <a:t>Copying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Part </a:t>
            </a:r>
            <a:r>
              <a:rPr sz="2000" spc="-5" dirty="0">
                <a:latin typeface="Calibri"/>
                <a:cs typeface="Calibri"/>
              </a:rPr>
              <a:t>IV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Package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2: </a:t>
            </a:r>
            <a:r>
              <a:rPr sz="2000" spc="-10" dirty="0">
                <a:latin typeface="Calibri"/>
                <a:cs typeface="Calibri"/>
              </a:rPr>
              <a:t>Creating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Corrupted File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3: Adding </a:t>
            </a:r>
            <a:r>
              <a:rPr sz="2000" spc="-10" dirty="0">
                <a:latin typeface="Calibri"/>
                <a:cs typeface="Calibri"/>
              </a:rPr>
              <a:t>Error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Redirection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Step </a:t>
            </a:r>
            <a:r>
              <a:rPr sz="2000" dirty="0">
                <a:latin typeface="Calibri"/>
                <a:cs typeface="Calibri"/>
              </a:rPr>
              <a:t>4: Adding a </a:t>
            </a: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Destination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37591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Questions</a:t>
            </a:r>
            <a:r>
              <a:rPr spc="45" dirty="0"/>
              <a:t> </a:t>
            </a:r>
            <a:r>
              <a:rPr spc="-5" dirty="0"/>
              <a:t>??</a:t>
            </a:r>
          </a:p>
        </p:txBody>
      </p:sp>
      <p:sp>
        <p:nvSpPr>
          <p:cNvPr id="8" name="object 8"/>
          <p:cNvSpPr/>
          <p:nvPr/>
        </p:nvSpPr>
        <p:spPr>
          <a:xfrm>
            <a:off x="2057400" y="1371600"/>
            <a:ext cx="4114799" cy="4114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34238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Control</a:t>
            </a:r>
            <a:r>
              <a:rPr dirty="0"/>
              <a:t> </a:t>
            </a:r>
            <a:r>
              <a:rPr spc="-10" dirty="0"/>
              <a:t>Flow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083056"/>
            <a:ext cx="7273925" cy="3318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201422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 defines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workflow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15" dirty="0">
                <a:latin typeface="Calibri"/>
                <a:cs typeface="Calibri"/>
              </a:rPr>
              <a:t>executed.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4965" marR="180467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10" dirty="0">
                <a:latin typeface="Calibri"/>
                <a:cs typeface="Calibri"/>
              </a:rPr>
              <a:t>provides three </a:t>
            </a:r>
            <a:r>
              <a:rPr sz="2000" spc="-15" dirty="0">
                <a:latin typeface="Calibri"/>
                <a:cs typeface="Calibri"/>
              </a:rPr>
              <a:t>different </a:t>
            </a:r>
            <a:r>
              <a:rPr sz="2000" dirty="0">
                <a:latin typeface="Calibri"/>
                <a:cs typeface="Calibri"/>
              </a:rPr>
              <a:t>types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10" dirty="0">
                <a:latin typeface="Calibri"/>
                <a:cs typeface="Calibri"/>
              </a:rPr>
              <a:t>flow  </a:t>
            </a:r>
            <a:r>
              <a:rPr sz="2000" spc="-5" dirty="0">
                <a:latin typeface="Calibri"/>
                <a:cs typeface="Calibri"/>
              </a:rPr>
              <a:t>elements:</a:t>
            </a:r>
            <a:endParaRPr sz="2000">
              <a:latin typeface="Calibri"/>
              <a:cs typeface="Calibri"/>
            </a:endParaRPr>
          </a:p>
          <a:p>
            <a:pPr marL="756285" marR="2758440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provide structures </a:t>
            </a:r>
            <a:r>
              <a:rPr sz="2000" spc="-5" dirty="0">
                <a:latin typeface="Calibri"/>
                <a:cs typeface="Calibri"/>
              </a:rPr>
              <a:t>in  </a:t>
            </a:r>
            <a:r>
              <a:rPr sz="2000" spc="-10" dirty="0">
                <a:latin typeface="Calibri"/>
                <a:cs typeface="Calibri"/>
              </a:rPr>
              <a:t>packages,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provide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functionality,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precedence </a:t>
            </a:r>
            <a:r>
              <a:rPr sz="2000" spc="-10" dirty="0">
                <a:latin typeface="Calibri"/>
                <a:cs typeface="Calibri"/>
              </a:rPr>
              <a:t>constraints </a:t>
            </a:r>
            <a:r>
              <a:rPr sz="2000" spc="-5" dirty="0">
                <a:latin typeface="Calibri"/>
                <a:cs typeface="Calibri"/>
              </a:rPr>
              <a:t>that connect</a:t>
            </a:r>
            <a:r>
              <a:rPr sz="2000" dirty="0">
                <a:latin typeface="Calibri"/>
                <a:cs typeface="Calibri"/>
              </a:rPr>
              <a:t> the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executables, containers,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15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ordered </a:t>
            </a:r>
            <a:r>
              <a:rPr sz="2000" spc="-15" dirty="0">
                <a:latin typeface="Calibri"/>
                <a:cs typeface="Calibri"/>
              </a:rPr>
              <a:t>control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flow.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96000" y="1981200"/>
            <a:ext cx="2209800" cy="2019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07152" y="2662427"/>
            <a:ext cx="3736848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7152" y="3230956"/>
            <a:ext cx="3736848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00533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Precedence</a:t>
            </a:r>
            <a:r>
              <a:rPr spc="5" dirty="0"/>
              <a:t> </a:t>
            </a:r>
            <a:r>
              <a:rPr spc="-20" dirty="0"/>
              <a:t>Constraints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89991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Precedence</a:t>
            </a:r>
            <a:r>
              <a:rPr spc="10" dirty="0"/>
              <a:t> </a:t>
            </a:r>
            <a:r>
              <a:rPr spc="-20" dirty="0"/>
              <a:t>Constraints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39100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precedence </a:t>
            </a:r>
            <a:r>
              <a:rPr sz="2000" spc="-10" dirty="0">
                <a:latin typeface="Calibri"/>
                <a:cs typeface="Calibri"/>
              </a:rPr>
              <a:t>constraint links two executables: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precedence </a:t>
            </a:r>
            <a:r>
              <a:rPr sz="2000" spc="-15" dirty="0">
                <a:latin typeface="Calibri"/>
                <a:cs typeface="Calibri"/>
              </a:rPr>
              <a:t>executable  </a:t>
            </a:r>
            <a:r>
              <a:rPr sz="2000" dirty="0">
                <a:latin typeface="Calibri"/>
                <a:cs typeface="Calibri"/>
              </a:rPr>
              <a:t>and the </a:t>
            </a:r>
            <a:r>
              <a:rPr sz="2000" spc="-10" dirty="0">
                <a:latin typeface="Calibri"/>
                <a:cs typeface="Calibri"/>
              </a:rPr>
              <a:t>constrained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executable.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30670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precedence </a:t>
            </a:r>
            <a:r>
              <a:rPr sz="2000" spc="-15" dirty="0">
                <a:latin typeface="Calibri"/>
                <a:cs typeface="Calibri"/>
              </a:rPr>
              <a:t>executable </a:t>
            </a:r>
            <a:r>
              <a:rPr sz="2000" dirty="0">
                <a:latin typeface="Calibri"/>
                <a:cs typeface="Calibri"/>
              </a:rPr>
              <a:t>runs </a:t>
            </a:r>
            <a:r>
              <a:rPr sz="2000" spc="-15" dirty="0">
                <a:latin typeface="Calibri"/>
                <a:cs typeface="Calibri"/>
              </a:rPr>
              <a:t>before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constrained </a:t>
            </a:r>
            <a:r>
              <a:rPr sz="2000" spc="-15" dirty="0">
                <a:latin typeface="Calibri"/>
                <a:cs typeface="Calibri"/>
              </a:rPr>
              <a:t>executable </a:t>
            </a:r>
            <a:r>
              <a:rPr sz="2000" dirty="0">
                <a:latin typeface="Calibri"/>
                <a:cs typeface="Calibri"/>
              </a:rPr>
              <a:t>and  the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10" dirty="0">
                <a:latin typeface="Calibri"/>
                <a:cs typeface="Calibri"/>
              </a:rPr>
              <a:t>result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precedence </a:t>
            </a:r>
            <a:r>
              <a:rPr sz="2000" spc="-15" dirty="0">
                <a:latin typeface="Calibri"/>
                <a:cs typeface="Calibri"/>
              </a:rPr>
              <a:t>executable may </a:t>
            </a:r>
            <a:r>
              <a:rPr sz="2000" spc="-5" dirty="0">
                <a:latin typeface="Calibri"/>
                <a:cs typeface="Calibri"/>
              </a:rPr>
              <a:t>determine  whether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constrained </a:t>
            </a:r>
            <a:r>
              <a:rPr sz="2000" spc="-15" dirty="0">
                <a:latin typeface="Calibri"/>
                <a:cs typeface="Calibri"/>
              </a:rPr>
              <a:t>executable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runs.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71900" y="3182111"/>
            <a:ext cx="3543300" cy="25328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27140" y="4520595"/>
            <a:ext cx="24555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Precedence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Constraints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19200" y="3678935"/>
            <a:ext cx="2895599" cy="2645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89991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Precedence</a:t>
            </a:r>
            <a:r>
              <a:rPr spc="10" dirty="0"/>
              <a:t> </a:t>
            </a:r>
            <a:r>
              <a:rPr spc="-20" dirty="0"/>
              <a:t>Constraints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5139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</a:t>
            </a:r>
            <a:r>
              <a:rPr sz="2000" spc="-5" dirty="0">
                <a:latin typeface="Calibri"/>
                <a:cs typeface="Calibri"/>
              </a:rPr>
              <a:t>diagram </a:t>
            </a:r>
            <a:r>
              <a:rPr sz="2000" spc="-10" dirty="0">
                <a:latin typeface="Calibri"/>
                <a:cs typeface="Calibri"/>
              </a:rPr>
              <a:t>shows two </a:t>
            </a:r>
            <a:r>
              <a:rPr sz="2000" spc="-15" dirty="0">
                <a:latin typeface="Calibri"/>
                <a:cs typeface="Calibri"/>
              </a:rPr>
              <a:t>executables linked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precedence  </a:t>
            </a:r>
            <a:r>
              <a:rPr sz="2000" spc="-10" dirty="0">
                <a:latin typeface="Calibri"/>
                <a:cs typeface="Calibri"/>
              </a:rPr>
              <a:t>constraint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3948176"/>
            <a:ext cx="797433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Because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top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SSIS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spc="-25" dirty="0">
                <a:latin typeface="Calibri"/>
                <a:cs typeface="Calibri"/>
              </a:rPr>
              <a:t>hierarchy, </a:t>
            </a:r>
            <a:r>
              <a:rPr sz="2000" spc="-5" dirty="0">
                <a:latin typeface="Calibri"/>
                <a:cs typeface="Calibri"/>
              </a:rPr>
              <a:t>multiple  </a:t>
            </a:r>
            <a:r>
              <a:rPr sz="2000" spc="-10" dirty="0">
                <a:latin typeface="Calibri"/>
                <a:cs typeface="Calibri"/>
              </a:rPr>
              <a:t>packages </a:t>
            </a:r>
            <a:r>
              <a:rPr sz="2000" spc="-5" dirty="0">
                <a:latin typeface="Calibri"/>
                <a:cs typeface="Calibri"/>
              </a:rPr>
              <a:t>cannot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linked </a:t>
            </a:r>
            <a:r>
              <a:rPr sz="2000" spc="-5" dirty="0">
                <a:latin typeface="Calibri"/>
                <a:cs typeface="Calibri"/>
              </a:rPr>
              <a:t>by precedence </a:t>
            </a:r>
            <a:r>
              <a:rPr sz="2000" spc="-10" dirty="0">
                <a:latin typeface="Calibri"/>
                <a:cs typeface="Calibri"/>
              </a:rPr>
              <a:t>constraints; </a:t>
            </a:r>
            <a:r>
              <a:rPr sz="2000" spc="-35" dirty="0">
                <a:latin typeface="Calibri"/>
                <a:cs typeface="Calibri"/>
              </a:rPr>
              <a:t>however,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 </a:t>
            </a:r>
            <a:r>
              <a:rPr sz="2000" dirty="0">
                <a:latin typeface="Calibri"/>
                <a:cs typeface="Calibri"/>
              </a:rPr>
              <a:t>add an </a:t>
            </a:r>
            <a:r>
              <a:rPr sz="2000" spc="-10" dirty="0">
                <a:latin typeface="Calibri"/>
                <a:cs typeface="Calibri"/>
              </a:rPr>
              <a:t>Execute </a:t>
            </a:r>
            <a:r>
              <a:rPr sz="2000" spc="-15" dirty="0">
                <a:latin typeface="Calibri"/>
                <a:cs typeface="Calibri"/>
              </a:rPr>
              <a:t>Package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indirectly link </a:t>
            </a:r>
            <a:r>
              <a:rPr sz="2000" dirty="0">
                <a:latin typeface="Calibri"/>
                <a:cs typeface="Calibri"/>
              </a:rPr>
              <a:t>another 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spc="-15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control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flow.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43200" y="1828800"/>
            <a:ext cx="2786144" cy="1676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715975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Precedence </a:t>
            </a:r>
            <a:r>
              <a:rPr spc="-20" dirty="0"/>
              <a:t>Constraints Evaluation</a:t>
            </a:r>
            <a:r>
              <a:rPr spc="75" dirty="0"/>
              <a:t> </a:t>
            </a:r>
            <a:r>
              <a:rPr spc="-15" dirty="0"/>
              <a:t>Operations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3540" y="1008379"/>
            <a:ext cx="3184525" cy="5064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762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A </a:t>
            </a:r>
            <a:r>
              <a:rPr sz="1900" spc="-15" dirty="0">
                <a:latin typeface="Calibri"/>
                <a:cs typeface="Calibri"/>
              </a:rPr>
              <a:t>constraint </a:t>
            </a:r>
            <a:r>
              <a:rPr sz="1900" spc="-10" dirty="0">
                <a:latin typeface="Calibri"/>
                <a:cs typeface="Calibri"/>
              </a:rPr>
              <a:t>that </a:t>
            </a:r>
            <a:r>
              <a:rPr sz="1900" spc="-5" dirty="0">
                <a:latin typeface="Calibri"/>
                <a:cs typeface="Calibri"/>
              </a:rPr>
              <a:t>uses </a:t>
            </a:r>
            <a:r>
              <a:rPr sz="1900" spc="-10" dirty="0">
                <a:latin typeface="Calibri"/>
                <a:cs typeface="Calibri"/>
              </a:rPr>
              <a:t>only 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5" dirty="0">
                <a:latin typeface="Calibri"/>
                <a:cs typeface="Calibri"/>
              </a:rPr>
              <a:t>execution </a:t>
            </a:r>
            <a:r>
              <a:rPr sz="1900" spc="-10" dirty="0">
                <a:latin typeface="Calibri"/>
                <a:cs typeface="Calibri"/>
              </a:rPr>
              <a:t>result </a:t>
            </a:r>
            <a:r>
              <a:rPr sz="1900" spc="-5" dirty="0">
                <a:latin typeface="Calibri"/>
                <a:cs typeface="Calibri"/>
              </a:rPr>
              <a:t>of the  precedence </a:t>
            </a:r>
            <a:r>
              <a:rPr sz="1900" spc="-15" dirty="0">
                <a:latin typeface="Calibri"/>
                <a:cs typeface="Calibri"/>
              </a:rPr>
              <a:t>executable to  </a:t>
            </a:r>
            <a:r>
              <a:rPr sz="1900" spc="-10" dirty="0">
                <a:latin typeface="Calibri"/>
                <a:cs typeface="Calibri"/>
              </a:rPr>
              <a:t>determine </a:t>
            </a:r>
            <a:r>
              <a:rPr sz="1900" spc="-5" dirty="0">
                <a:latin typeface="Calibri"/>
                <a:cs typeface="Calibri"/>
              </a:rPr>
              <a:t>whether the  </a:t>
            </a:r>
            <a:r>
              <a:rPr sz="1900" spc="-15" dirty="0">
                <a:latin typeface="Calibri"/>
                <a:cs typeface="Calibri"/>
              </a:rPr>
              <a:t>constrained executable </a:t>
            </a:r>
            <a:r>
              <a:rPr sz="1900" spc="-5" dirty="0">
                <a:latin typeface="Calibri"/>
                <a:cs typeface="Calibri"/>
              </a:rPr>
              <a:t>runs.  </a:t>
            </a:r>
            <a:r>
              <a:rPr sz="1900" spc="-10" dirty="0">
                <a:latin typeface="Calibri"/>
                <a:cs typeface="Calibri"/>
              </a:rPr>
              <a:t>The </a:t>
            </a:r>
            <a:r>
              <a:rPr sz="1900" spc="-15" dirty="0">
                <a:latin typeface="Calibri"/>
                <a:cs typeface="Calibri"/>
              </a:rPr>
              <a:t>execution </a:t>
            </a:r>
            <a:r>
              <a:rPr sz="1900" spc="-10" dirty="0">
                <a:latin typeface="Calibri"/>
                <a:cs typeface="Calibri"/>
              </a:rPr>
              <a:t>result </a:t>
            </a:r>
            <a:r>
              <a:rPr sz="1900" spc="-5" dirty="0">
                <a:latin typeface="Calibri"/>
                <a:cs typeface="Calibri"/>
              </a:rPr>
              <a:t>of the  precedence </a:t>
            </a:r>
            <a:r>
              <a:rPr sz="1900" spc="-15" dirty="0">
                <a:latin typeface="Calibri"/>
                <a:cs typeface="Calibri"/>
              </a:rPr>
              <a:t>executable </a:t>
            </a:r>
            <a:r>
              <a:rPr sz="1900" spc="-10" dirty="0">
                <a:latin typeface="Calibri"/>
                <a:cs typeface="Calibri"/>
              </a:rPr>
              <a:t>can  </a:t>
            </a:r>
            <a:r>
              <a:rPr sz="1900" spc="-5" dirty="0">
                <a:latin typeface="Calibri"/>
                <a:cs typeface="Calibri"/>
              </a:rPr>
              <a:t>be </a:t>
            </a:r>
            <a:r>
              <a:rPr sz="1900" spc="-10" dirty="0">
                <a:latin typeface="Calibri"/>
                <a:cs typeface="Calibri"/>
              </a:rPr>
              <a:t>completion, </a:t>
            </a:r>
            <a:r>
              <a:rPr sz="1900" spc="-5" dirty="0">
                <a:latin typeface="Calibri"/>
                <a:cs typeface="Calibri"/>
              </a:rPr>
              <a:t>success, or  </a:t>
            </a:r>
            <a:r>
              <a:rPr sz="1900" spc="-15" dirty="0">
                <a:latin typeface="Calibri"/>
                <a:cs typeface="Calibri"/>
              </a:rPr>
              <a:t>failure.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Calibri"/>
                <a:cs typeface="Calibri"/>
              </a:rPr>
              <a:t>An expression that </a:t>
            </a:r>
            <a:r>
              <a:rPr sz="1900" spc="-5" dirty="0">
                <a:latin typeface="Calibri"/>
                <a:cs typeface="Calibri"/>
              </a:rPr>
              <a:t>is  </a:t>
            </a:r>
            <a:r>
              <a:rPr sz="1900" spc="-15" dirty="0">
                <a:latin typeface="Calibri"/>
                <a:cs typeface="Calibri"/>
              </a:rPr>
              <a:t>evaluated to </a:t>
            </a:r>
            <a:r>
              <a:rPr sz="1900" spc="-10" dirty="0">
                <a:latin typeface="Calibri"/>
                <a:cs typeface="Calibri"/>
              </a:rPr>
              <a:t>determine  </a:t>
            </a:r>
            <a:r>
              <a:rPr sz="1900" spc="-5" dirty="0">
                <a:latin typeface="Calibri"/>
                <a:cs typeface="Calibri"/>
              </a:rPr>
              <a:t>whether the </a:t>
            </a:r>
            <a:r>
              <a:rPr sz="1900" spc="-15" dirty="0">
                <a:latin typeface="Calibri"/>
                <a:cs typeface="Calibri"/>
              </a:rPr>
              <a:t>constrained  executable </a:t>
            </a:r>
            <a:r>
              <a:rPr sz="1900" spc="-5" dirty="0">
                <a:latin typeface="Calibri"/>
                <a:cs typeface="Calibri"/>
              </a:rPr>
              <a:t>runs. If the  </a:t>
            </a:r>
            <a:r>
              <a:rPr sz="1900" spc="-10" dirty="0">
                <a:latin typeface="Calibri"/>
                <a:cs typeface="Calibri"/>
              </a:rPr>
              <a:t>expression </a:t>
            </a:r>
            <a:r>
              <a:rPr sz="1900" spc="-15" dirty="0">
                <a:latin typeface="Calibri"/>
                <a:cs typeface="Calibri"/>
              </a:rPr>
              <a:t>evaluates to </a:t>
            </a:r>
            <a:r>
              <a:rPr sz="1900" spc="-5" dirty="0">
                <a:latin typeface="Calibri"/>
                <a:cs typeface="Calibri"/>
              </a:rPr>
              <a:t>true,  the </a:t>
            </a:r>
            <a:r>
              <a:rPr sz="1900" spc="-15" dirty="0">
                <a:latin typeface="Calibri"/>
                <a:cs typeface="Calibri"/>
              </a:rPr>
              <a:t>constrained executable  </a:t>
            </a:r>
            <a:r>
              <a:rPr sz="1900" spc="-5" dirty="0">
                <a:latin typeface="Calibri"/>
                <a:cs typeface="Calibri"/>
              </a:rPr>
              <a:t>runs.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92652" y="1066800"/>
            <a:ext cx="5126735" cy="3352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95808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53329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lang="en-US" spc="-15" dirty="0"/>
              <a:t>Agenda</a:t>
            </a:r>
            <a:endParaRPr spc="-15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0751CD-076D-4738-B201-0A8C00B2D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67750"/>
              </p:ext>
            </p:extLst>
          </p:nvPr>
        </p:nvGraphicFramePr>
        <p:xfrm>
          <a:off x="457200" y="1025651"/>
          <a:ext cx="8229600" cy="51533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5169">
                  <a:extLst>
                    <a:ext uri="{9D8B030D-6E8A-4147-A177-3AD203B41FA5}">
                      <a16:colId xmlns:a16="http://schemas.microsoft.com/office/drawing/2014/main" val="463815924"/>
                    </a:ext>
                  </a:extLst>
                </a:gridCol>
                <a:gridCol w="907866">
                  <a:extLst>
                    <a:ext uri="{9D8B030D-6E8A-4147-A177-3AD203B41FA5}">
                      <a16:colId xmlns:a16="http://schemas.microsoft.com/office/drawing/2014/main" val="2654248485"/>
                    </a:ext>
                  </a:extLst>
                </a:gridCol>
                <a:gridCol w="6716565">
                  <a:extLst>
                    <a:ext uri="{9D8B030D-6E8A-4147-A177-3AD203B41FA5}">
                      <a16:colId xmlns:a16="http://schemas.microsoft.com/office/drawing/2014/main" val="2349735669"/>
                    </a:ext>
                  </a:extLst>
                </a:gridCol>
              </a:tblGrid>
              <a:tr h="196149"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Topics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881365241"/>
                  </a:ext>
                </a:extLst>
              </a:tr>
              <a:tr h="3775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Day 1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5/15/2019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Introduction to SSIS , integration services and runtime engine - SSIS Architecture, Getting Started – Creating a package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3433364779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Business Intelligence Development Studio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2421474674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Control flow - Introduction of tasks and properties, Precedence Constraints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566157425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Containers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455506465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Connection and properties, bulk data load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061810437"/>
                  </a:ext>
                </a:extLst>
              </a:tr>
              <a:tr h="3775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Day 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5/16/2019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flow - Introduction of components, Connection Managers , Synchronous and asynchronous transformations, lookups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2476688792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Sources, Data Destinations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388864631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Transformations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2623761672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SCD2 implementation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3551236175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Assignment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581705866"/>
                  </a:ext>
                </a:extLst>
              </a:tr>
              <a:tr h="3775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Day 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5/17/2019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Parameterization at package level and project level - Connection managers, Variables, Expression, Parameters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3211573070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Viewer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2608158593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Debugging - Breakpoints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726219560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SSIS Logging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586720283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SSIS Event Handlers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44347412"/>
                  </a:ext>
                </a:extLst>
              </a:tr>
              <a:tr h="2141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Checkpoints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854428751"/>
                  </a:ext>
                </a:extLst>
              </a:tr>
              <a:tr h="2359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Assignment</a:t>
                      </a: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2822762254"/>
                  </a:ext>
                </a:extLst>
              </a:tr>
              <a:tr h="2359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Day 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5/20/2019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ETL framework using master package  to call child packages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3979956057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Azure feature pack to integrate with Bigdata and Azure cloud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815764050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Deployment mechanism using file system and SQL server catalog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204026717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Scheduling mechanism and execution of package using command line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2951556350"/>
                  </a:ext>
                </a:extLst>
              </a:tr>
              <a:tr h="1961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Best practices for optimal solutions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8636" marR="58636" marT="0" marB="0" anchor="b"/>
                </a:tc>
                <a:extLst>
                  <a:ext uri="{0D108BD9-81ED-4DB2-BD59-A6C34878D82A}">
                    <a16:rowId xmlns:a16="http://schemas.microsoft.com/office/drawing/2014/main" val="1896935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104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89991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Precedence</a:t>
            </a:r>
            <a:r>
              <a:rPr spc="10" dirty="0"/>
              <a:t> </a:t>
            </a:r>
            <a:r>
              <a:rPr spc="-20" dirty="0"/>
              <a:t>Constraints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055623"/>
            <a:ext cx="3020695" cy="4455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15" dirty="0">
                <a:latin typeface="Calibri"/>
                <a:cs typeface="Calibri"/>
              </a:rPr>
              <a:t>Evaluation</a:t>
            </a:r>
            <a:r>
              <a:rPr sz="1900" b="1" spc="-25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Operations(contd.)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marR="98425" indent="-342900">
              <a:lnSpc>
                <a:spcPts val="205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An </a:t>
            </a:r>
            <a:r>
              <a:rPr sz="1900" spc="-10" dirty="0">
                <a:latin typeface="Calibri"/>
                <a:cs typeface="Calibri"/>
              </a:rPr>
              <a:t>expression </a:t>
            </a:r>
            <a:r>
              <a:rPr sz="1900" spc="-5" dirty="0">
                <a:latin typeface="Calibri"/>
                <a:cs typeface="Calibri"/>
              </a:rPr>
              <a:t>and a  </a:t>
            </a:r>
            <a:r>
              <a:rPr sz="1900" spc="-15" dirty="0">
                <a:latin typeface="Calibri"/>
                <a:cs typeface="Calibri"/>
              </a:rPr>
              <a:t>constraint </a:t>
            </a:r>
            <a:r>
              <a:rPr sz="1900" spc="-10" dirty="0">
                <a:latin typeface="Calibri"/>
                <a:cs typeface="Calibri"/>
              </a:rPr>
              <a:t>that combines 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0" dirty="0">
                <a:latin typeface="Calibri"/>
                <a:cs typeface="Calibri"/>
              </a:rPr>
              <a:t>requirements </a:t>
            </a:r>
            <a:r>
              <a:rPr sz="1900" spc="-5" dirty="0">
                <a:latin typeface="Calibri"/>
                <a:cs typeface="Calibri"/>
              </a:rPr>
              <a:t>of  </a:t>
            </a:r>
            <a:r>
              <a:rPr sz="1900" spc="-15" dirty="0">
                <a:latin typeface="Calibri"/>
                <a:cs typeface="Calibri"/>
              </a:rPr>
              <a:t>execution </a:t>
            </a:r>
            <a:r>
              <a:rPr sz="1900" spc="-10" dirty="0">
                <a:latin typeface="Calibri"/>
                <a:cs typeface="Calibri"/>
              </a:rPr>
              <a:t>results </a:t>
            </a:r>
            <a:r>
              <a:rPr sz="1900" spc="-5" dirty="0">
                <a:latin typeface="Calibri"/>
                <a:cs typeface="Calibri"/>
              </a:rPr>
              <a:t>of the  precedence </a:t>
            </a:r>
            <a:r>
              <a:rPr sz="1900" spc="-15" dirty="0">
                <a:latin typeface="Calibri"/>
                <a:cs typeface="Calibri"/>
              </a:rPr>
              <a:t>executable  </a:t>
            </a:r>
            <a:r>
              <a:rPr sz="1900" spc="-5" dirty="0">
                <a:latin typeface="Calibri"/>
                <a:cs typeface="Calibri"/>
              </a:rPr>
              <a:t>and the </a:t>
            </a:r>
            <a:r>
              <a:rPr sz="1900" spc="-10" dirty="0">
                <a:latin typeface="Calibri"/>
                <a:cs typeface="Calibri"/>
              </a:rPr>
              <a:t>return results </a:t>
            </a:r>
            <a:r>
              <a:rPr sz="1900" spc="-5" dirty="0">
                <a:latin typeface="Calibri"/>
                <a:cs typeface="Calibri"/>
              </a:rPr>
              <a:t>of  </a:t>
            </a:r>
            <a:r>
              <a:rPr sz="1900" spc="-10" dirty="0">
                <a:latin typeface="Calibri"/>
                <a:cs typeface="Calibri"/>
              </a:rPr>
              <a:t>evaluating </a:t>
            </a:r>
            <a:r>
              <a:rPr sz="1900" spc="-5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expression.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355600" marR="12065" indent="-342900">
              <a:lnSpc>
                <a:spcPts val="205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An </a:t>
            </a:r>
            <a:r>
              <a:rPr sz="1900" spc="-10" dirty="0">
                <a:latin typeface="Calibri"/>
                <a:cs typeface="Calibri"/>
              </a:rPr>
              <a:t>expression </a:t>
            </a:r>
            <a:r>
              <a:rPr sz="1900" spc="-5" dirty="0">
                <a:latin typeface="Calibri"/>
                <a:cs typeface="Calibri"/>
              </a:rPr>
              <a:t>or a  </a:t>
            </a:r>
            <a:r>
              <a:rPr sz="1900" spc="-15" dirty="0">
                <a:latin typeface="Calibri"/>
                <a:cs typeface="Calibri"/>
              </a:rPr>
              <a:t>constraint </a:t>
            </a:r>
            <a:r>
              <a:rPr sz="1900" spc="-10" dirty="0">
                <a:latin typeface="Calibri"/>
                <a:cs typeface="Calibri"/>
              </a:rPr>
              <a:t>that </a:t>
            </a:r>
            <a:r>
              <a:rPr sz="1900" spc="-5" dirty="0">
                <a:latin typeface="Calibri"/>
                <a:cs typeface="Calibri"/>
              </a:rPr>
              <a:t>uses either  the </a:t>
            </a:r>
            <a:r>
              <a:rPr sz="1900" spc="-15" dirty="0">
                <a:latin typeface="Calibri"/>
                <a:cs typeface="Calibri"/>
              </a:rPr>
              <a:t>execution </a:t>
            </a:r>
            <a:r>
              <a:rPr sz="1900" spc="-10" dirty="0">
                <a:latin typeface="Calibri"/>
                <a:cs typeface="Calibri"/>
              </a:rPr>
              <a:t>results </a:t>
            </a:r>
            <a:r>
              <a:rPr sz="1900" spc="-5" dirty="0">
                <a:latin typeface="Calibri"/>
                <a:cs typeface="Calibri"/>
              </a:rPr>
              <a:t>of  the precedence </a:t>
            </a:r>
            <a:r>
              <a:rPr sz="1900" spc="-15" dirty="0">
                <a:latin typeface="Calibri"/>
                <a:cs typeface="Calibri"/>
              </a:rPr>
              <a:t>executable  </a:t>
            </a:r>
            <a:r>
              <a:rPr sz="1900" spc="-5" dirty="0">
                <a:latin typeface="Calibri"/>
                <a:cs typeface="Calibri"/>
              </a:rPr>
              <a:t>or the </a:t>
            </a:r>
            <a:r>
              <a:rPr sz="1900" spc="-10" dirty="0">
                <a:latin typeface="Calibri"/>
                <a:cs typeface="Calibri"/>
              </a:rPr>
              <a:t>return results </a:t>
            </a:r>
            <a:r>
              <a:rPr sz="1900" spc="-5" dirty="0">
                <a:latin typeface="Calibri"/>
                <a:cs typeface="Calibri"/>
              </a:rPr>
              <a:t>of  </a:t>
            </a:r>
            <a:r>
              <a:rPr sz="1900" spc="-10" dirty="0">
                <a:latin typeface="Calibri"/>
                <a:cs typeface="Calibri"/>
              </a:rPr>
              <a:t>evaluating </a:t>
            </a:r>
            <a:r>
              <a:rPr sz="1900" spc="-5" dirty="0">
                <a:latin typeface="Calibri"/>
                <a:cs typeface="Calibri"/>
              </a:rPr>
              <a:t>the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expression.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92652" y="1066800"/>
            <a:ext cx="5126735" cy="3352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50138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Precedence </a:t>
            </a:r>
            <a:r>
              <a:rPr spc="-20" dirty="0"/>
              <a:t>Constraints </a:t>
            </a:r>
            <a:r>
              <a:rPr spc="-15" dirty="0"/>
              <a:t>Execution</a:t>
            </a:r>
            <a:r>
              <a:rPr spc="90" dirty="0"/>
              <a:t> </a:t>
            </a:r>
            <a:r>
              <a:rPr spc="-15" dirty="0"/>
              <a:t>Results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08379"/>
            <a:ext cx="4048125" cy="4890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50190" algn="just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latin typeface="Calibri"/>
                <a:cs typeface="Calibri"/>
              </a:rPr>
              <a:t>The </a:t>
            </a:r>
            <a:r>
              <a:rPr sz="1900" spc="-5" dirty="0">
                <a:latin typeface="Calibri"/>
                <a:cs typeface="Calibri"/>
              </a:rPr>
              <a:t>precedence </a:t>
            </a:r>
            <a:r>
              <a:rPr sz="1900" spc="-15" dirty="0">
                <a:latin typeface="Calibri"/>
                <a:cs typeface="Calibri"/>
              </a:rPr>
              <a:t>constraint </a:t>
            </a:r>
            <a:r>
              <a:rPr sz="1900" spc="-10" dirty="0">
                <a:latin typeface="Calibri"/>
                <a:cs typeface="Calibri"/>
              </a:rPr>
              <a:t>can </a:t>
            </a:r>
            <a:r>
              <a:rPr sz="1900" spc="-5" dirty="0">
                <a:latin typeface="Calibri"/>
                <a:cs typeface="Calibri"/>
              </a:rPr>
              <a:t>use the  </a:t>
            </a:r>
            <a:r>
              <a:rPr sz="1900" spc="-15" dirty="0">
                <a:latin typeface="Calibri"/>
                <a:cs typeface="Calibri"/>
              </a:rPr>
              <a:t>following execution </a:t>
            </a:r>
            <a:r>
              <a:rPr sz="1900" spc="-10" dirty="0">
                <a:latin typeface="Calibri"/>
                <a:cs typeface="Calibri"/>
              </a:rPr>
              <a:t>results </a:t>
            </a:r>
            <a:r>
              <a:rPr sz="1900" spc="-5" dirty="0">
                <a:latin typeface="Calibri"/>
                <a:cs typeface="Calibri"/>
              </a:rPr>
              <a:t>alone or in  </a:t>
            </a:r>
            <a:r>
              <a:rPr sz="1900" spc="-10" dirty="0">
                <a:latin typeface="Calibri"/>
                <a:cs typeface="Calibri"/>
              </a:rPr>
              <a:t>combination </a:t>
            </a:r>
            <a:r>
              <a:rPr sz="1900" spc="-5" dirty="0">
                <a:latin typeface="Calibri"/>
                <a:cs typeface="Calibri"/>
              </a:rPr>
              <a:t>with an</a:t>
            </a:r>
            <a:r>
              <a:rPr sz="1900" spc="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expression.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Calibri"/>
                <a:cs typeface="Calibri"/>
              </a:rPr>
              <a:t>Completion requires </a:t>
            </a:r>
            <a:r>
              <a:rPr sz="1900" spc="-5" dirty="0">
                <a:latin typeface="Calibri"/>
                <a:cs typeface="Calibri"/>
              </a:rPr>
              <a:t>only </a:t>
            </a:r>
            <a:r>
              <a:rPr sz="1900" spc="-10" dirty="0">
                <a:latin typeface="Calibri"/>
                <a:cs typeface="Calibri"/>
              </a:rPr>
              <a:t>that </a:t>
            </a:r>
            <a:r>
              <a:rPr sz="1900" spc="-5" dirty="0">
                <a:latin typeface="Calibri"/>
                <a:cs typeface="Calibri"/>
              </a:rPr>
              <a:t>the  precedence </a:t>
            </a:r>
            <a:r>
              <a:rPr sz="1900" spc="-15" dirty="0">
                <a:latin typeface="Calibri"/>
                <a:cs typeface="Calibri"/>
              </a:rPr>
              <a:t>executable </a:t>
            </a:r>
            <a:r>
              <a:rPr sz="1900" spc="-5" dirty="0">
                <a:latin typeface="Calibri"/>
                <a:cs typeface="Calibri"/>
              </a:rPr>
              <a:t>has  </a:t>
            </a:r>
            <a:r>
              <a:rPr sz="1900" spc="-10" dirty="0">
                <a:latin typeface="Calibri"/>
                <a:cs typeface="Calibri"/>
              </a:rPr>
              <a:t>completed, </a:t>
            </a:r>
            <a:r>
              <a:rPr sz="1900" spc="-5" dirty="0">
                <a:latin typeface="Calibri"/>
                <a:cs typeface="Calibri"/>
              </a:rPr>
              <a:t>without </a:t>
            </a:r>
            <a:r>
              <a:rPr sz="1900" spc="-20" dirty="0">
                <a:latin typeface="Calibri"/>
                <a:cs typeface="Calibri"/>
              </a:rPr>
              <a:t>regard </a:t>
            </a:r>
            <a:r>
              <a:rPr sz="1900" spc="-15" dirty="0">
                <a:latin typeface="Calibri"/>
                <a:cs typeface="Calibri"/>
              </a:rPr>
              <a:t>to  </a:t>
            </a:r>
            <a:r>
              <a:rPr sz="1900" spc="-10" dirty="0">
                <a:latin typeface="Calibri"/>
                <a:cs typeface="Calibri"/>
              </a:rPr>
              <a:t>outcome, </a:t>
            </a:r>
            <a:r>
              <a:rPr sz="1900" spc="-5" dirty="0">
                <a:latin typeface="Calibri"/>
                <a:cs typeface="Calibri"/>
              </a:rPr>
              <a:t>in </a:t>
            </a:r>
            <a:r>
              <a:rPr sz="1900" spc="-10" dirty="0">
                <a:latin typeface="Calibri"/>
                <a:cs typeface="Calibri"/>
              </a:rPr>
              <a:t>order </a:t>
            </a:r>
            <a:r>
              <a:rPr sz="1900" spc="-20" dirty="0">
                <a:latin typeface="Calibri"/>
                <a:cs typeface="Calibri"/>
              </a:rPr>
              <a:t>for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5" dirty="0">
                <a:latin typeface="Calibri"/>
                <a:cs typeface="Calibri"/>
              </a:rPr>
              <a:t>constrained  executable to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run.</a:t>
            </a:r>
            <a:endParaRPr sz="1900">
              <a:latin typeface="Calibri"/>
              <a:cs typeface="Calibri"/>
            </a:endParaRPr>
          </a:p>
          <a:p>
            <a:pPr marL="355600" marR="36830" indent="-3429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Success </a:t>
            </a:r>
            <a:r>
              <a:rPr sz="1900" spc="-15" dirty="0">
                <a:latin typeface="Calibri"/>
                <a:cs typeface="Calibri"/>
              </a:rPr>
              <a:t>requires </a:t>
            </a:r>
            <a:r>
              <a:rPr sz="1900" spc="-10" dirty="0">
                <a:latin typeface="Calibri"/>
                <a:cs typeface="Calibri"/>
              </a:rPr>
              <a:t>that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0" dirty="0">
                <a:latin typeface="Calibri"/>
                <a:cs typeface="Calibri"/>
              </a:rPr>
              <a:t>precedence  </a:t>
            </a:r>
            <a:r>
              <a:rPr sz="1900" spc="-15" dirty="0">
                <a:latin typeface="Calibri"/>
                <a:cs typeface="Calibri"/>
              </a:rPr>
              <a:t>executable must </a:t>
            </a:r>
            <a:r>
              <a:rPr sz="1900" spc="-10" dirty="0">
                <a:latin typeface="Calibri"/>
                <a:cs typeface="Calibri"/>
              </a:rPr>
              <a:t>complete  </a:t>
            </a:r>
            <a:r>
              <a:rPr sz="1900" spc="-5" dirty="0">
                <a:latin typeface="Calibri"/>
                <a:cs typeface="Calibri"/>
              </a:rPr>
              <a:t>successfully </a:t>
            </a:r>
            <a:r>
              <a:rPr sz="1900" spc="-20" dirty="0">
                <a:latin typeface="Calibri"/>
                <a:cs typeface="Calibri"/>
              </a:rPr>
              <a:t>for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5" dirty="0">
                <a:latin typeface="Calibri"/>
                <a:cs typeface="Calibri"/>
              </a:rPr>
              <a:t>constrained  executable to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run.</a:t>
            </a:r>
            <a:endParaRPr sz="1900">
              <a:latin typeface="Calibri"/>
              <a:cs typeface="Calibri"/>
            </a:endParaRPr>
          </a:p>
          <a:p>
            <a:pPr marL="355600" marR="123189" indent="-3429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15" dirty="0">
                <a:latin typeface="Calibri"/>
                <a:cs typeface="Calibri"/>
              </a:rPr>
              <a:t>Failure requires </a:t>
            </a:r>
            <a:r>
              <a:rPr sz="1900" spc="-10" dirty="0">
                <a:latin typeface="Calibri"/>
                <a:cs typeface="Calibri"/>
              </a:rPr>
              <a:t>that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0" dirty="0">
                <a:latin typeface="Calibri"/>
                <a:cs typeface="Calibri"/>
              </a:rPr>
              <a:t>precedence  </a:t>
            </a:r>
            <a:r>
              <a:rPr sz="1900" spc="-15" dirty="0">
                <a:latin typeface="Calibri"/>
                <a:cs typeface="Calibri"/>
              </a:rPr>
              <a:t>executable fail </a:t>
            </a:r>
            <a:r>
              <a:rPr sz="1900" spc="-20" dirty="0">
                <a:latin typeface="Calibri"/>
                <a:cs typeface="Calibri"/>
              </a:rPr>
              <a:t>for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5" dirty="0">
                <a:latin typeface="Calibri"/>
                <a:cs typeface="Calibri"/>
              </a:rPr>
              <a:t>constrained  executable to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run.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24400" y="1905000"/>
            <a:ext cx="3857243" cy="2590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5092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Annotated </a:t>
            </a:r>
            <a:r>
              <a:rPr spc="-10" dirty="0"/>
              <a:t>Precedence</a:t>
            </a:r>
            <a:r>
              <a:rPr spc="45" dirty="0"/>
              <a:t> </a:t>
            </a:r>
            <a:r>
              <a:rPr spc="-20" dirty="0"/>
              <a:t>Constraints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52576"/>
            <a:ext cx="8041005" cy="417067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marR="5080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30" dirty="0">
                <a:latin typeface="Calibri"/>
                <a:cs typeface="Calibri"/>
              </a:rPr>
              <a:t>Firstly, </a:t>
            </a:r>
            <a:r>
              <a:rPr sz="2000" dirty="0">
                <a:latin typeface="Calibri"/>
                <a:cs typeface="Calibri"/>
              </a:rPr>
              <a:t>did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know that precedence </a:t>
            </a:r>
            <a:r>
              <a:rPr sz="2000" spc="-10" dirty="0">
                <a:latin typeface="Calibri"/>
                <a:cs typeface="Calibri"/>
              </a:rPr>
              <a:t>constraints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0" dirty="0">
                <a:latin typeface="Calibri"/>
                <a:cs typeface="Calibri"/>
              </a:rPr>
              <a:t>annotated </a:t>
            </a:r>
            <a:r>
              <a:rPr sz="2000" spc="-5" dirty="0">
                <a:latin typeface="Calibri"/>
                <a:cs typeface="Calibri"/>
              </a:rPr>
              <a:t>with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expression </a:t>
            </a:r>
            <a:r>
              <a:rPr sz="2000" spc="-5" dirty="0">
                <a:latin typeface="Calibri"/>
                <a:cs typeface="Calibri"/>
              </a:rPr>
              <a:t>that is </a:t>
            </a:r>
            <a:r>
              <a:rPr sz="2000" dirty="0">
                <a:latin typeface="Calibri"/>
                <a:cs typeface="Calibri"/>
              </a:rPr>
              <a:t>placed upon </a:t>
            </a:r>
            <a:r>
              <a:rPr sz="2000" spc="-5" dirty="0">
                <a:latin typeface="Calibri"/>
                <a:cs typeface="Calibri"/>
              </a:rPr>
              <a:t>that precedence </a:t>
            </a:r>
            <a:r>
              <a:rPr sz="2000" spc="-10" dirty="0">
                <a:latin typeface="Calibri"/>
                <a:cs typeface="Calibri"/>
              </a:rPr>
              <a:t>constraint </a:t>
            </a:r>
            <a:r>
              <a:rPr sz="2000" dirty="0">
                <a:latin typeface="Calibri"/>
                <a:cs typeface="Calibri"/>
              </a:rPr>
              <a:t>? </a:t>
            </a:r>
            <a:r>
              <a:rPr sz="2000" spc="-10" dirty="0">
                <a:latin typeface="Calibri"/>
                <a:cs typeface="Calibri"/>
              </a:rPr>
              <a:t>Each  </a:t>
            </a:r>
            <a:r>
              <a:rPr sz="2000" spc="-5" dirty="0">
                <a:latin typeface="Calibri"/>
                <a:cs typeface="Calibri"/>
              </a:rPr>
              <a:t>precedence </a:t>
            </a:r>
            <a:r>
              <a:rPr sz="2000" spc="-10" dirty="0">
                <a:latin typeface="Calibri"/>
                <a:cs typeface="Calibri"/>
              </a:rPr>
              <a:t>constraint </a:t>
            </a:r>
            <a:r>
              <a:rPr sz="2000" dirty="0">
                <a:latin typeface="Calibri"/>
                <a:cs typeface="Calibri"/>
              </a:rPr>
              <a:t>has a </a:t>
            </a:r>
            <a:r>
              <a:rPr sz="2000" spc="-10" dirty="0">
                <a:latin typeface="Calibri"/>
                <a:cs typeface="Calibri"/>
              </a:rPr>
              <a:t>property </a:t>
            </a:r>
            <a:r>
              <a:rPr sz="2000" spc="-5" dirty="0">
                <a:latin typeface="Calibri"/>
                <a:cs typeface="Calibri"/>
              </a:rPr>
              <a:t>called ‘ShowAnnotation’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has 5  </a:t>
            </a:r>
            <a:r>
              <a:rPr sz="2000" spc="-5" dirty="0">
                <a:latin typeface="Calibri"/>
                <a:cs typeface="Calibri"/>
              </a:rPr>
              <a:t>possible values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depicted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here: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354965" marR="4231005" indent="-342900">
              <a:lnSpc>
                <a:spcPct val="11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Most </a:t>
            </a:r>
            <a:r>
              <a:rPr sz="2000" spc="-5" dirty="0">
                <a:latin typeface="Calibri"/>
                <a:cs typeface="Calibri"/>
              </a:rPr>
              <a:t>of those options aren’t </a:t>
            </a:r>
            <a:r>
              <a:rPr sz="2000" spc="-10" dirty="0">
                <a:latin typeface="Calibri"/>
                <a:cs typeface="Calibri"/>
              </a:rPr>
              <a:t>very  </a:t>
            </a:r>
            <a:r>
              <a:rPr sz="2000" spc="-5" dirty="0">
                <a:latin typeface="Calibri"/>
                <a:cs typeface="Calibri"/>
              </a:rPr>
              <a:t>useful </a:t>
            </a:r>
            <a:r>
              <a:rPr sz="2000" dirty="0">
                <a:latin typeface="Calibri"/>
                <a:cs typeface="Calibri"/>
              </a:rPr>
              <a:t>but one </a:t>
            </a:r>
            <a:r>
              <a:rPr sz="2000" spc="-5" dirty="0">
                <a:latin typeface="Calibri"/>
                <a:cs typeface="Calibri"/>
              </a:rPr>
              <a:t>of them,  </a:t>
            </a:r>
            <a:r>
              <a:rPr sz="2000" spc="-10" dirty="0">
                <a:latin typeface="Calibri"/>
                <a:cs typeface="Calibri"/>
              </a:rPr>
              <a:t>‘Constraint </a:t>
            </a:r>
            <a:r>
              <a:rPr sz="2000" spc="-25" dirty="0">
                <a:latin typeface="Calibri"/>
                <a:cs typeface="Calibri"/>
              </a:rPr>
              <a:t>Options’,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0" dirty="0">
                <a:latin typeface="Calibri"/>
                <a:cs typeface="Calibri"/>
              </a:rPr>
              <a:t>very  </a:t>
            </a:r>
            <a:r>
              <a:rPr sz="2000" spc="-5" dirty="0">
                <a:latin typeface="Calibri"/>
                <a:cs typeface="Calibri"/>
              </a:rPr>
              <a:t>useful indeed if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dirty="0">
                <a:latin typeface="Calibri"/>
                <a:cs typeface="Calibri"/>
              </a:rPr>
              <a:t>an  </a:t>
            </a:r>
            <a:r>
              <a:rPr sz="2000" spc="-10" dirty="0">
                <a:latin typeface="Calibri"/>
                <a:cs typeface="Calibri"/>
              </a:rPr>
              <a:t>expression </a:t>
            </a:r>
            <a:r>
              <a:rPr sz="2000" spc="-5" dirty="0">
                <a:latin typeface="Calibri"/>
                <a:cs typeface="Calibri"/>
              </a:rPr>
              <a:t>on your </a:t>
            </a:r>
            <a:r>
              <a:rPr sz="2000" spc="-10" dirty="0">
                <a:latin typeface="Calibri"/>
                <a:cs typeface="Calibri"/>
              </a:rPr>
              <a:t>constraint  </a:t>
            </a:r>
            <a:r>
              <a:rPr sz="2000" spc="-5" dirty="0">
                <a:latin typeface="Calibri"/>
                <a:cs typeface="Calibri"/>
              </a:rPr>
              <a:t>because it causes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expression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0" dirty="0">
                <a:latin typeface="Calibri"/>
                <a:cs typeface="Calibri"/>
              </a:rPr>
              <a:t>displayed </a:t>
            </a:r>
            <a:r>
              <a:rPr sz="2000" spc="-5" dirty="0">
                <a:latin typeface="Calibri"/>
                <a:cs typeface="Calibri"/>
              </a:rPr>
              <a:t>on your </a:t>
            </a:r>
            <a:r>
              <a:rPr sz="2000" dirty="0">
                <a:latin typeface="Calibri"/>
                <a:cs typeface="Calibri"/>
              </a:rPr>
              <a:t>design  </a:t>
            </a:r>
            <a:r>
              <a:rPr sz="2000" spc="-10" dirty="0">
                <a:latin typeface="Calibri"/>
                <a:cs typeface="Calibri"/>
              </a:rPr>
              <a:t>surface </a:t>
            </a:r>
            <a:r>
              <a:rPr sz="2000" spc="-20" dirty="0">
                <a:latin typeface="Calibri"/>
                <a:cs typeface="Calibri"/>
              </a:rPr>
              <a:t>like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61332" y="2057400"/>
            <a:ext cx="3904487" cy="1447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8200" y="3810000"/>
            <a:ext cx="3838955" cy="1828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96722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Execute </a:t>
            </a:r>
            <a:r>
              <a:rPr spc="-5" dirty="0"/>
              <a:t>SQL</a:t>
            </a:r>
            <a:r>
              <a:rPr spc="20" dirty="0"/>
              <a:t> </a:t>
            </a:r>
            <a:r>
              <a:rPr spc="-60" dirty="0"/>
              <a:t>Task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679055" cy="3622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Execute </a:t>
            </a:r>
            <a:r>
              <a:rPr sz="2000" dirty="0">
                <a:latin typeface="Calibri"/>
                <a:cs typeface="Calibri"/>
              </a:rPr>
              <a:t>SQL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dirty="0">
                <a:latin typeface="Calibri"/>
                <a:cs typeface="Calibri"/>
              </a:rPr>
              <a:t>runs SQL </a:t>
            </a:r>
            <a:r>
              <a:rPr sz="2000" spc="-15" dirty="0">
                <a:latin typeface="Calibri"/>
                <a:cs typeface="Calibri"/>
              </a:rPr>
              <a:t>statements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5" dirty="0">
                <a:latin typeface="Calibri"/>
                <a:cs typeface="Calibri"/>
              </a:rPr>
              <a:t>stored </a:t>
            </a:r>
            <a:r>
              <a:rPr sz="2000" spc="-10" dirty="0">
                <a:latin typeface="Calibri"/>
                <a:cs typeface="Calibri"/>
              </a:rPr>
              <a:t>procedures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5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  <a:p>
            <a:pPr marL="355600" marR="486409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contain </a:t>
            </a:r>
            <a:r>
              <a:rPr sz="2000" spc="-5" dirty="0">
                <a:latin typeface="Calibri"/>
                <a:cs typeface="Calibri"/>
              </a:rPr>
              <a:t>either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single </a:t>
            </a:r>
            <a:r>
              <a:rPr sz="2000" dirty="0">
                <a:latin typeface="Calibri"/>
                <a:cs typeface="Calibri"/>
              </a:rPr>
              <a:t>SQL </a:t>
            </a:r>
            <a:r>
              <a:rPr sz="2000" spc="-15" dirty="0">
                <a:latin typeface="Calibri"/>
                <a:cs typeface="Calibri"/>
              </a:rPr>
              <a:t>statement </a:t>
            </a:r>
            <a:r>
              <a:rPr sz="2000" spc="-5" dirty="0">
                <a:latin typeface="Calibri"/>
                <a:cs typeface="Calibri"/>
              </a:rPr>
              <a:t>or multiple SQL  </a:t>
            </a:r>
            <a:r>
              <a:rPr sz="2000" spc="-15" dirty="0">
                <a:latin typeface="Calibri"/>
                <a:cs typeface="Calibri"/>
              </a:rPr>
              <a:t>statements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run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sequentially.</a:t>
            </a:r>
            <a:endParaRPr sz="2000">
              <a:latin typeface="Calibri"/>
              <a:cs typeface="Calibri"/>
            </a:endParaRPr>
          </a:p>
          <a:p>
            <a:pPr marL="355600" marR="3570604" indent="-3435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Different </a:t>
            </a:r>
            <a:r>
              <a:rPr sz="2000" spc="-5" dirty="0">
                <a:latin typeface="Calibri"/>
                <a:cs typeface="Calibri"/>
              </a:rPr>
              <a:t>connection </a:t>
            </a:r>
            <a:r>
              <a:rPr sz="2000" spc="-10" dirty="0">
                <a:latin typeface="Calibri"/>
                <a:cs typeface="Calibri"/>
              </a:rPr>
              <a:t>managers </a:t>
            </a:r>
            <a:r>
              <a:rPr sz="2000" spc="-5" dirty="0">
                <a:latin typeface="Calibri"/>
                <a:cs typeface="Calibri"/>
              </a:rPr>
              <a:t>used  by this </a:t>
            </a:r>
            <a:r>
              <a:rPr sz="2000" spc="-10" dirty="0">
                <a:latin typeface="Calibri"/>
                <a:cs typeface="Calibri"/>
              </a:rPr>
              <a:t>task</a:t>
            </a:r>
            <a:r>
              <a:rPr sz="2000" dirty="0">
                <a:latin typeface="Calibri"/>
                <a:cs typeface="Calibri"/>
              </a:rPr>
              <a:t> :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Excel, </a:t>
            </a:r>
            <a:r>
              <a:rPr sz="2000" dirty="0">
                <a:latin typeface="Calibri"/>
                <a:cs typeface="Calibri"/>
              </a:rPr>
              <a:t>ODBC, OLE </a:t>
            </a:r>
            <a:r>
              <a:rPr sz="2000" spc="-10" dirty="0">
                <a:latin typeface="Calibri"/>
                <a:cs typeface="Calibri"/>
              </a:rPr>
              <a:t>DB, </a:t>
            </a:r>
            <a:r>
              <a:rPr sz="2000" dirty="0">
                <a:latin typeface="Calibri"/>
                <a:cs typeface="Calibri"/>
              </a:rPr>
              <a:t>ADO .NET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355600" marR="389890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use this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package, drag </a:t>
            </a:r>
            <a:r>
              <a:rPr sz="2000" spc="-5" dirty="0">
                <a:latin typeface="Calibri"/>
                <a:cs typeface="Calibri"/>
              </a:rPr>
              <a:t>it 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35" dirty="0">
                <a:latin typeface="Calibri"/>
                <a:cs typeface="Calibri"/>
              </a:rPr>
              <a:t>Toolbox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design  </a:t>
            </a:r>
            <a:r>
              <a:rPr sz="2000" spc="-10" dirty="0">
                <a:latin typeface="Calibri"/>
                <a:cs typeface="Calibri"/>
              </a:rPr>
              <a:t>surface.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Double </a:t>
            </a:r>
            <a:r>
              <a:rPr sz="2000" spc="-5" dirty="0">
                <a:latin typeface="Calibri"/>
                <a:cs typeface="Calibri"/>
              </a:rPr>
              <a:t>click on it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open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editor.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00600" y="2362200"/>
            <a:ext cx="4128515" cy="34244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380" y="193547"/>
            <a:ext cx="296722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Execute </a:t>
            </a:r>
            <a:r>
              <a:rPr spc="-5" dirty="0"/>
              <a:t>SQL</a:t>
            </a:r>
            <a:r>
              <a:rPr spc="20" dirty="0"/>
              <a:t> </a:t>
            </a:r>
            <a:r>
              <a:rPr spc="-60" dirty="0"/>
              <a:t>Task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7854950" cy="52076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Several </a:t>
            </a:r>
            <a:r>
              <a:rPr sz="2000" spc="-5" dirty="0">
                <a:latin typeface="Calibri"/>
                <a:cs typeface="Calibri"/>
              </a:rPr>
              <a:t>options </a:t>
            </a:r>
            <a:r>
              <a:rPr sz="2000" spc="-10" dirty="0">
                <a:latin typeface="Calibri"/>
                <a:cs typeface="Calibri"/>
              </a:rPr>
              <a:t>present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editor:</a:t>
            </a:r>
            <a:endParaRPr sz="2000">
              <a:latin typeface="Calibri"/>
              <a:cs typeface="Calibri"/>
            </a:endParaRPr>
          </a:p>
          <a:p>
            <a:pPr marL="46990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General:</a:t>
            </a:r>
            <a:endParaRPr sz="2000">
              <a:latin typeface="Calibri"/>
              <a:cs typeface="Calibri"/>
            </a:endParaRPr>
          </a:p>
          <a:p>
            <a:pPr marL="469265" marR="19875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Specify </a:t>
            </a:r>
            <a:r>
              <a:rPr sz="2000" spc="-5" dirty="0">
                <a:latin typeface="Calibri"/>
                <a:cs typeface="Calibri"/>
              </a:rPr>
              <a:t>Name </a:t>
            </a:r>
            <a:r>
              <a:rPr sz="2000" dirty="0">
                <a:latin typeface="Calibri"/>
                <a:cs typeface="Calibri"/>
              </a:rPr>
              <a:t>&amp; </a:t>
            </a:r>
            <a:r>
              <a:rPr sz="2000" spc="-5" dirty="0">
                <a:latin typeface="Calibri"/>
                <a:cs typeface="Calibri"/>
              </a:rPr>
              <a:t>Description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task, Connection </a:t>
            </a:r>
            <a:r>
              <a:rPr sz="2000" spc="-25" dirty="0">
                <a:latin typeface="Calibri"/>
                <a:cs typeface="Calibri"/>
              </a:rPr>
              <a:t>Type, </a:t>
            </a:r>
            <a:r>
              <a:rPr sz="2000" spc="-5" dirty="0">
                <a:latin typeface="Calibri"/>
                <a:cs typeface="Calibri"/>
              </a:rPr>
              <a:t>Connection  name, SQL </a:t>
            </a:r>
            <a:r>
              <a:rPr sz="2000" spc="-15" dirty="0">
                <a:latin typeface="Calibri"/>
                <a:cs typeface="Calibri"/>
              </a:rPr>
              <a:t>statement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Result </a:t>
            </a:r>
            <a:r>
              <a:rPr sz="2000" spc="-5" dirty="0">
                <a:latin typeface="Calibri"/>
                <a:cs typeface="Calibri"/>
              </a:rPr>
              <a:t>Set if </a:t>
            </a:r>
            <a:r>
              <a:rPr sz="2000" dirty="0">
                <a:latin typeface="Calibri"/>
                <a:cs typeface="Calibri"/>
              </a:rPr>
              <a:t>the query </a:t>
            </a:r>
            <a:r>
              <a:rPr sz="2000" spc="-10" dirty="0">
                <a:latin typeface="Calibri"/>
                <a:cs typeface="Calibri"/>
              </a:rPr>
              <a:t>returns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result</a:t>
            </a:r>
            <a:r>
              <a:rPr sz="2000" spc="1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469900" algn="l"/>
              </a:tabLst>
            </a:pPr>
            <a:r>
              <a:rPr sz="2000" spc="-15" dirty="0">
                <a:latin typeface="Calibri"/>
                <a:cs typeface="Calibri"/>
              </a:rPr>
              <a:t>Parameter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Mapping:</a:t>
            </a:r>
            <a:endParaRPr sz="2000">
              <a:latin typeface="Calibri"/>
              <a:cs typeface="Calibri"/>
            </a:endParaRPr>
          </a:p>
          <a:p>
            <a:pPr marL="46990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SQL </a:t>
            </a:r>
            <a:r>
              <a:rPr sz="2000" dirty="0">
                <a:latin typeface="Calibri"/>
                <a:cs typeface="Calibri"/>
              </a:rPr>
              <a:t>Query </a:t>
            </a:r>
            <a:r>
              <a:rPr sz="2000" spc="-10" dirty="0">
                <a:latin typeface="Calibri"/>
                <a:cs typeface="Calibri"/>
              </a:rPr>
              <a:t>requires </a:t>
            </a:r>
            <a:r>
              <a:rPr sz="2000" spc="-5" dirty="0">
                <a:latin typeface="Calibri"/>
                <a:cs typeface="Calibri"/>
              </a:rPr>
              <a:t>values of </a:t>
            </a:r>
            <a:r>
              <a:rPr sz="2000" spc="-15" dirty="0">
                <a:latin typeface="Calibri"/>
                <a:cs typeface="Calibri"/>
              </a:rPr>
              <a:t>parameters to </a:t>
            </a:r>
            <a:r>
              <a:rPr sz="2000" dirty="0">
                <a:latin typeface="Calibri"/>
                <a:cs typeface="Calibri"/>
              </a:rPr>
              <a:t>be mapped during  </a:t>
            </a:r>
            <a:r>
              <a:rPr sz="2000" spc="-5" dirty="0">
                <a:latin typeface="Calibri"/>
                <a:cs typeface="Calibri"/>
              </a:rPr>
              <a:t>runtime, </a:t>
            </a:r>
            <a:r>
              <a:rPr sz="2000" dirty="0">
                <a:latin typeface="Calibri"/>
                <a:cs typeface="Calibri"/>
              </a:rPr>
              <a:t>then specify them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5" dirty="0">
                <a:latin typeface="Calibri"/>
                <a:cs typeface="Calibri"/>
              </a:rPr>
              <a:t>section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same </a:t>
            </a:r>
            <a:r>
              <a:rPr sz="2000" spc="-10" dirty="0">
                <a:latin typeface="Calibri"/>
                <a:cs typeface="Calibri"/>
              </a:rPr>
              <a:t>order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they </a:t>
            </a:r>
            <a:r>
              <a:rPr sz="2000" spc="-10" dirty="0">
                <a:latin typeface="Calibri"/>
                <a:cs typeface="Calibri"/>
              </a:rPr>
              <a:t>are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used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20" dirty="0">
                <a:latin typeface="Calibri"/>
                <a:cs typeface="Calibri"/>
              </a:rPr>
              <a:t>query.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469900" algn="l"/>
              </a:tabLst>
            </a:pPr>
            <a:r>
              <a:rPr sz="2000" spc="-10" dirty="0">
                <a:latin typeface="Calibri"/>
                <a:cs typeface="Calibri"/>
              </a:rPr>
              <a:t>ResultSet: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Specify the </a:t>
            </a:r>
            <a:r>
              <a:rPr sz="2000" spc="-10" dirty="0">
                <a:latin typeface="Calibri"/>
                <a:cs typeface="Calibri"/>
              </a:rPr>
              <a:t>result </a:t>
            </a:r>
            <a:r>
              <a:rPr sz="2000" spc="-5" dirty="0">
                <a:latin typeface="Calibri"/>
                <a:cs typeface="Calibri"/>
              </a:rPr>
              <a:t>set name </a:t>
            </a:r>
            <a:r>
              <a:rPr sz="2000" dirty="0">
                <a:latin typeface="Calibri"/>
                <a:cs typeface="Calibri"/>
              </a:rPr>
              <a:t>and the </a:t>
            </a:r>
            <a:r>
              <a:rPr sz="2000" spc="-5" dirty="0">
                <a:latin typeface="Calibri"/>
                <a:cs typeface="Calibri"/>
              </a:rPr>
              <a:t>variable returning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result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46990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Expressions:</a:t>
            </a:r>
            <a:endParaRPr sz="2000">
              <a:latin typeface="Calibri"/>
              <a:cs typeface="Calibri"/>
            </a:endParaRPr>
          </a:p>
          <a:p>
            <a:pPr marL="469900" marR="41465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is supposed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run </a:t>
            </a:r>
            <a:r>
              <a:rPr sz="2000" spc="-5" dirty="0">
                <a:latin typeface="Calibri"/>
                <a:cs typeface="Calibri"/>
              </a:rPr>
              <a:t>based on some conditions, </a:t>
            </a:r>
            <a:r>
              <a:rPr sz="2000" dirty="0">
                <a:latin typeface="Calibri"/>
                <a:cs typeface="Calibri"/>
              </a:rPr>
              <a:t>then </a:t>
            </a:r>
            <a:r>
              <a:rPr sz="2000" spc="-5" dirty="0">
                <a:latin typeface="Calibri"/>
                <a:cs typeface="Calibri"/>
              </a:rPr>
              <a:t>those  conditions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specified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here.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64566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10" dirty="0"/>
              <a:t>Flow</a:t>
            </a:r>
            <a:r>
              <a:rPr spc="25" dirty="0"/>
              <a:t> </a:t>
            </a:r>
            <a:r>
              <a:rPr spc="-60" dirty="0"/>
              <a:t>Task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1140" y="1052576"/>
            <a:ext cx="4398010" cy="469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17780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This is </a:t>
            </a:r>
            <a:r>
              <a:rPr sz="2000" dirty="0">
                <a:latin typeface="Calibri"/>
                <a:cs typeface="Calibri"/>
              </a:rPr>
              <a:t>the heart and </a:t>
            </a:r>
            <a:r>
              <a:rPr sz="2000" spc="-5" dirty="0">
                <a:latin typeface="Calibri"/>
                <a:cs typeface="Calibri"/>
              </a:rPr>
              <a:t>soul of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70" dirty="0">
                <a:latin typeface="Calibri"/>
                <a:cs typeface="Calibri"/>
              </a:rPr>
              <a:t>“DATA  </a:t>
            </a:r>
            <a:r>
              <a:rPr sz="2000" spc="-20" dirty="0">
                <a:latin typeface="Calibri"/>
                <a:cs typeface="Calibri"/>
              </a:rPr>
              <a:t>FLOW </a:t>
            </a:r>
            <a:r>
              <a:rPr sz="2000" spc="-35" dirty="0">
                <a:latin typeface="Calibri"/>
                <a:cs typeface="Calibri"/>
              </a:rPr>
              <a:t>TASK” </a:t>
            </a:r>
            <a:r>
              <a:rPr sz="2000" spc="-10" dirty="0">
                <a:latin typeface="Calibri"/>
                <a:cs typeface="Calibri"/>
              </a:rPr>
              <a:t>aka </a:t>
            </a:r>
            <a:r>
              <a:rPr sz="2000" b="1" dirty="0">
                <a:latin typeface="Calibri"/>
                <a:cs typeface="Calibri"/>
              </a:rPr>
              <a:t>DFT</a:t>
            </a:r>
            <a:r>
              <a:rPr sz="2000" dirty="0">
                <a:latin typeface="Calibri"/>
                <a:cs typeface="Calibri"/>
              </a:rPr>
              <a:t>. As the name  </a:t>
            </a:r>
            <a:r>
              <a:rPr sz="2000" spc="-5" dirty="0">
                <a:latin typeface="Calibri"/>
                <a:cs typeface="Calibri"/>
              </a:rPr>
              <a:t>suggests, it is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task.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196215" indent="-343535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5" dirty="0">
                <a:latin typeface="Calibri"/>
                <a:cs typeface="Calibri"/>
              </a:rPr>
              <a:t>Data </a:t>
            </a:r>
            <a:r>
              <a:rPr sz="2000" b="1" dirty="0">
                <a:latin typeface="Calibri"/>
                <a:cs typeface="Calibri"/>
              </a:rPr>
              <a:t>Flow </a:t>
            </a:r>
            <a:r>
              <a:rPr sz="2000" b="1" spc="-4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literally </a:t>
            </a:r>
            <a:r>
              <a:rPr sz="2000" dirty="0">
                <a:latin typeface="Calibri"/>
                <a:cs typeface="Calibri"/>
              </a:rPr>
              <a:t>means a  </a:t>
            </a:r>
            <a:r>
              <a:rPr sz="2000" spc="-10" dirty="0">
                <a:latin typeface="Calibri"/>
                <a:cs typeface="Calibri"/>
              </a:rPr>
              <a:t>task where </a:t>
            </a:r>
            <a:r>
              <a:rPr sz="2000" spc="-8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flows. </a:t>
            </a:r>
            <a:r>
              <a:rPr sz="2000" spc="-15" dirty="0">
                <a:latin typeface="Calibri"/>
                <a:cs typeface="Calibri"/>
              </a:rPr>
              <a:t>That’s exactly  </a:t>
            </a:r>
            <a:r>
              <a:rPr sz="2000" spc="-10" dirty="0">
                <a:latin typeface="Calibri"/>
                <a:cs typeface="Calibri"/>
              </a:rPr>
              <a:t>what </a:t>
            </a:r>
            <a:r>
              <a:rPr sz="2000" dirty="0">
                <a:latin typeface="Calibri"/>
                <a:cs typeface="Calibri"/>
              </a:rPr>
              <a:t>ETL </a:t>
            </a:r>
            <a:r>
              <a:rPr sz="2000" spc="-5" dirty="0">
                <a:latin typeface="Calibri"/>
                <a:cs typeface="Calibri"/>
              </a:rPr>
              <a:t>does, Extract </a:t>
            </a:r>
            <a:r>
              <a:rPr sz="2000" spc="-30" dirty="0">
                <a:latin typeface="Calibri"/>
                <a:cs typeface="Calibri"/>
              </a:rPr>
              <a:t>Transform </a:t>
            </a:r>
            <a:r>
              <a:rPr sz="2000" dirty="0">
                <a:latin typeface="Calibri"/>
                <a:cs typeface="Calibri"/>
              </a:rPr>
              <a:t>&amp;  </a:t>
            </a:r>
            <a:r>
              <a:rPr sz="2000" spc="-5" dirty="0">
                <a:latin typeface="Calibri"/>
                <a:cs typeface="Calibri"/>
              </a:rPr>
              <a:t>Load of </a:t>
            </a:r>
            <a:r>
              <a:rPr sz="2000" spc="-10" dirty="0">
                <a:latin typeface="Calibri"/>
                <a:cs typeface="Calibri"/>
              </a:rPr>
              <a:t>data. Most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ETL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done 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Task.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4965" marR="5080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spc="-45" dirty="0">
                <a:latin typeface="Calibri"/>
                <a:cs typeface="Calibri"/>
              </a:rPr>
              <a:t>Task </a:t>
            </a:r>
            <a:r>
              <a:rPr sz="2000" dirty="0">
                <a:latin typeface="Calibri"/>
                <a:cs typeface="Calibri"/>
              </a:rPr>
              <a:t>has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a part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10" dirty="0">
                <a:latin typeface="Calibri"/>
                <a:cs typeface="Calibri"/>
              </a:rPr>
              <a:t>‘Control </a:t>
            </a:r>
            <a:r>
              <a:rPr sz="2000" spc="-25" dirty="0">
                <a:latin typeface="Calibri"/>
                <a:cs typeface="Calibri"/>
              </a:rPr>
              <a:t>Flow’. </a:t>
            </a:r>
            <a:r>
              <a:rPr sz="2000" dirty="0">
                <a:latin typeface="Calibri"/>
                <a:cs typeface="Calibri"/>
              </a:rPr>
              <a:t>One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 can 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number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40" dirty="0">
                <a:latin typeface="Calibri"/>
                <a:cs typeface="Calibri"/>
              </a:rPr>
              <a:t>DFTs </a:t>
            </a:r>
            <a:r>
              <a:rPr sz="2000" spc="-5" dirty="0">
                <a:latin typeface="Calibri"/>
                <a:cs typeface="Calibri"/>
              </a:rPr>
              <a:t>in it, </a:t>
            </a:r>
            <a:r>
              <a:rPr sz="2000" dirty="0">
                <a:latin typeface="Calibri"/>
                <a:cs typeface="Calibri"/>
              </a:rPr>
              <a:t>as the  </a:t>
            </a:r>
            <a:r>
              <a:rPr sz="2000" spc="-5" dirty="0">
                <a:latin typeface="Calibri"/>
                <a:cs typeface="Calibri"/>
              </a:rPr>
              <a:t>Control Flow is the place where we can  decide the workflow of the tasks to be  executed.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00600" y="1412748"/>
            <a:ext cx="3964504" cy="33128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55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79501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Send Email</a:t>
            </a:r>
            <a:r>
              <a:rPr spc="10" dirty="0"/>
              <a:t> </a:t>
            </a:r>
            <a:r>
              <a:rPr spc="-60" dirty="0"/>
              <a:t>Task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1" y="4466335"/>
            <a:ext cx="1149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764" y="1052576"/>
            <a:ext cx="2753995" cy="52070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marR="447675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dirty="0">
                <a:latin typeface="Calibri"/>
                <a:cs typeface="Calibri"/>
              </a:rPr>
              <a:t>The Send Mail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task  </a:t>
            </a:r>
            <a:r>
              <a:rPr sz="2000" spc="-5" dirty="0">
                <a:latin typeface="Calibri"/>
                <a:cs typeface="Calibri"/>
              </a:rPr>
              <a:t>sends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e-mail  message.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000" spc="-15" dirty="0">
                <a:latin typeface="Calibri"/>
                <a:cs typeface="Calibri"/>
              </a:rPr>
              <a:t>By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dirty="0">
                <a:latin typeface="Calibri"/>
                <a:cs typeface="Calibri"/>
              </a:rPr>
              <a:t>the Send Mail  </a:t>
            </a:r>
            <a:r>
              <a:rPr sz="2000" spc="-5" dirty="0">
                <a:latin typeface="Calibri"/>
                <a:cs typeface="Calibri"/>
              </a:rPr>
              <a:t>task,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can  send messages if </a:t>
            </a:r>
            <a:r>
              <a:rPr sz="2000" spc="-10" dirty="0">
                <a:latin typeface="Calibri"/>
                <a:cs typeface="Calibri"/>
              </a:rPr>
              <a:t>tasks  </a:t>
            </a:r>
            <a:r>
              <a:rPr sz="2000" dirty="0">
                <a:latin typeface="Calibri"/>
                <a:cs typeface="Calibri"/>
              </a:rPr>
              <a:t>in the package  </a:t>
            </a:r>
            <a:r>
              <a:rPr sz="2000" spc="-5" dirty="0">
                <a:latin typeface="Calibri"/>
                <a:cs typeface="Calibri"/>
              </a:rPr>
              <a:t>workflow has  succeeded or failed, or  send messages </a:t>
            </a:r>
            <a:r>
              <a:rPr sz="2000" dirty="0">
                <a:latin typeface="Calibri"/>
                <a:cs typeface="Calibri"/>
              </a:rPr>
              <a:t>in  response to an event  that the </a:t>
            </a:r>
            <a:r>
              <a:rPr sz="2000" spc="-5" dirty="0">
                <a:latin typeface="Calibri"/>
                <a:cs typeface="Calibri"/>
              </a:rPr>
              <a:t>package raises  at run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 marL="393065" marR="139700">
              <a:lnSpc>
                <a:spcPts val="2160"/>
              </a:lnSpc>
              <a:spcBef>
                <a:spcPts val="1190"/>
              </a:spcBef>
            </a:pP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example, the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task  </a:t>
            </a:r>
            <a:r>
              <a:rPr sz="2000" dirty="0">
                <a:latin typeface="Calibri"/>
                <a:cs typeface="Calibri"/>
              </a:rPr>
              <a:t>can </a:t>
            </a:r>
            <a:r>
              <a:rPr sz="2000" spc="-5" dirty="0">
                <a:latin typeface="Calibri"/>
                <a:cs typeface="Calibri"/>
              </a:rPr>
              <a:t>notify if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source  file </a:t>
            </a:r>
            <a:r>
              <a:rPr sz="2000" spc="-15" dirty="0">
                <a:latin typeface="Calibri"/>
                <a:cs typeface="Calibri"/>
              </a:rPr>
              <a:t>exists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 particular </a:t>
            </a:r>
            <a:r>
              <a:rPr sz="2000" spc="-10" dirty="0">
                <a:latin typeface="Calibri"/>
                <a:cs typeface="Calibri"/>
              </a:rPr>
              <a:t>location </a:t>
            </a:r>
            <a:r>
              <a:rPr sz="2000" spc="-5" dirty="0">
                <a:latin typeface="Calibri"/>
                <a:cs typeface="Calibri"/>
              </a:rPr>
              <a:t>or  not.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6200" y="888492"/>
            <a:ext cx="4905756" cy="1473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05200" y="2590800"/>
            <a:ext cx="5316512" cy="3957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03453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Script</a:t>
            </a:r>
            <a:r>
              <a:rPr spc="20" dirty="0"/>
              <a:t> </a:t>
            </a:r>
            <a:r>
              <a:rPr spc="-60" dirty="0"/>
              <a:t>Task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083056"/>
            <a:ext cx="5885180" cy="3988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3840" marR="1487805" indent="-23177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3840" algn="l"/>
                <a:tab pos="244475" algn="l"/>
              </a:tabLst>
            </a:pPr>
            <a:r>
              <a:rPr sz="2000" spc="-5" dirty="0">
                <a:latin typeface="Calibri"/>
                <a:cs typeface="Calibri"/>
              </a:rPr>
              <a:t>Script </a:t>
            </a:r>
            <a:r>
              <a:rPr sz="2000" spc="-10" dirty="0">
                <a:latin typeface="Calibri"/>
                <a:cs typeface="Calibri"/>
              </a:rPr>
              <a:t>tasks are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great </a:t>
            </a:r>
            <a:r>
              <a:rPr sz="2000" spc="-25" dirty="0">
                <a:latin typeface="Calibri"/>
                <a:cs typeface="Calibri"/>
              </a:rPr>
              <a:t>way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extending 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15" dirty="0">
                <a:latin typeface="Calibri"/>
                <a:cs typeface="Calibri"/>
              </a:rPr>
              <a:t>functionality,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dirty="0">
                <a:latin typeface="Calibri"/>
                <a:cs typeface="Calibri"/>
              </a:rPr>
              <a:t>none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built-in components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quite </a:t>
            </a:r>
            <a:r>
              <a:rPr sz="2000" spc="-10" dirty="0">
                <a:latin typeface="Calibri"/>
                <a:cs typeface="Calibri"/>
              </a:rPr>
              <a:t>right </a:t>
            </a:r>
            <a:r>
              <a:rPr sz="2000" spc="-20" dirty="0">
                <a:latin typeface="Calibri"/>
                <a:cs typeface="Calibri"/>
              </a:rPr>
              <a:t>for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needed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performed.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43840" indent="-23177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3840" algn="l"/>
                <a:tab pos="244475" algn="l"/>
              </a:tabLst>
            </a:pPr>
            <a:r>
              <a:rPr sz="2000" dirty="0">
                <a:latin typeface="Calibri"/>
                <a:cs typeface="Calibri"/>
              </a:rPr>
              <a:t>Such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15" dirty="0">
                <a:latin typeface="Calibri"/>
                <a:cs typeface="Calibri"/>
              </a:rPr>
              <a:t>may</a:t>
            </a:r>
            <a:r>
              <a:rPr sz="2000" dirty="0">
                <a:latin typeface="Calibri"/>
                <a:cs typeface="Calibri"/>
              </a:rPr>
              <a:t> be:</a:t>
            </a:r>
            <a:endParaRPr sz="2000">
              <a:latin typeface="Calibri"/>
              <a:cs typeface="Calibri"/>
            </a:endParaRPr>
          </a:p>
          <a:p>
            <a:pPr marL="408940" marR="1393190" lvl="1" indent="-220979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08940" algn="l"/>
              </a:tabLst>
            </a:pPr>
            <a:r>
              <a:rPr sz="2000" spc="-5" dirty="0">
                <a:latin typeface="Calibri"/>
                <a:cs typeface="Calibri"/>
              </a:rPr>
              <a:t>Moving </a:t>
            </a:r>
            <a:r>
              <a:rPr sz="2000" spc="-10" dirty="0">
                <a:latin typeface="Calibri"/>
                <a:cs typeface="Calibri"/>
              </a:rPr>
              <a:t>processing </a:t>
            </a:r>
            <a:r>
              <a:rPr sz="2000" spc="-5" dirty="0">
                <a:latin typeface="Calibri"/>
                <a:cs typeface="Calibri"/>
              </a:rPr>
              <a:t>logic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spc="-10" dirty="0">
                <a:latin typeface="Calibri"/>
                <a:cs typeface="Calibri"/>
              </a:rPr>
              <a:t>external  batch </a:t>
            </a:r>
            <a:r>
              <a:rPr sz="2000" spc="-5" dirty="0">
                <a:latin typeface="Calibri"/>
                <a:cs typeface="Calibri"/>
              </a:rPr>
              <a:t>or script files </a:t>
            </a:r>
            <a:r>
              <a:rPr sz="2000" spc="-15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endParaRPr sz="2000">
              <a:latin typeface="Calibri"/>
              <a:cs typeface="Calibri"/>
            </a:endParaRPr>
          </a:p>
          <a:p>
            <a:pPr marL="408940" marR="1409700" lvl="1" indent="-220979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08940" algn="l"/>
              </a:tabLst>
            </a:pPr>
            <a:r>
              <a:rPr sz="2000" spc="-10" dirty="0">
                <a:latin typeface="Calibri"/>
                <a:cs typeface="Calibri"/>
              </a:rPr>
              <a:t>Invoking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third-party </a:t>
            </a:r>
            <a:r>
              <a:rPr sz="2000" dirty="0">
                <a:latin typeface="Calibri"/>
                <a:cs typeface="Calibri"/>
              </a:rPr>
              <a:t>API as part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40" dirty="0">
                <a:latin typeface="Calibri"/>
                <a:cs typeface="Calibri"/>
              </a:rPr>
              <a:t>flow,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endParaRPr sz="2000">
              <a:latin typeface="Calibri"/>
              <a:cs typeface="Calibri"/>
            </a:endParaRPr>
          </a:p>
          <a:p>
            <a:pPr marL="408940" lvl="1" indent="-22161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08940" algn="l"/>
              </a:tabLst>
            </a:pPr>
            <a:r>
              <a:rPr sz="2000" spc="-5" dirty="0">
                <a:latin typeface="Calibri"/>
                <a:cs typeface="Calibri"/>
              </a:rPr>
              <a:t>Accessing Active </a:t>
            </a:r>
            <a:r>
              <a:rPr sz="2000" spc="-10" dirty="0">
                <a:latin typeface="Calibri"/>
                <a:cs typeface="Calibri"/>
              </a:rPr>
              <a:t>Directory information,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</a:t>
            </a:r>
            <a:endParaRPr sz="2000">
              <a:latin typeface="Calibri"/>
              <a:cs typeface="Calibri"/>
            </a:endParaRPr>
          </a:p>
          <a:p>
            <a:pPr marL="408940" lvl="1" indent="-22161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08940" algn="l"/>
              </a:tabLst>
            </a:pPr>
            <a:r>
              <a:rPr sz="2000" spc="-10" dirty="0">
                <a:latin typeface="Calibri"/>
                <a:cs typeface="Calibri"/>
              </a:rPr>
              <a:t>Creating </a:t>
            </a:r>
            <a:r>
              <a:rPr sz="2000" spc="-5" dirty="0">
                <a:latin typeface="Calibri"/>
                <a:cs typeface="Calibri"/>
              </a:rPr>
              <a:t>package-specific performance </a:t>
            </a:r>
            <a:r>
              <a:rPr sz="2000" spc="-15" dirty="0">
                <a:latin typeface="Calibri"/>
                <a:cs typeface="Calibri"/>
              </a:rPr>
              <a:t>counters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05400" y="1504188"/>
            <a:ext cx="3657599" cy="2610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379" y="193547"/>
            <a:ext cx="203453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Script</a:t>
            </a:r>
            <a:r>
              <a:rPr spc="20" dirty="0"/>
              <a:t> </a:t>
            </a:r>
            <a:r>
              <a:rPr spc="-60" dirty="0"/>
              <a:t>Task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8049259" cy="52070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Script </a:t>
            </a:r>
            <a:r>
              <a:rPr sz="2000" spc="-10" dirty="0">
                <a:latin typeface="Calibri"/>
                <a:cs typeface="Calibri"/>
              </a:rPr>
              <a:t>Editor contains </a:t>
            </a:r>
            <a:r>
              <a:rPr sz="2000" dirty="0">
                <a:latin typeface="Calibri"/>
                <a:cs typeface="Calibri"/>
              </a:rPr>
              <a:t>3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sections:</a:t>
            </a:r>
            <a:endParaRPr sz="2000">
              <a:latin typeface="Calibri"/>
              <a:cs typeface="Calibri"/>
            </a:endParaRPr>
          </a:p>
          <a:p>
            <a:pPr marL="416559" lvl="1" indent="-22923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16559" algn="l"/>
              </a:tabLst>
            </a:pPr>
            <a:r>
              <a:rPr sz="2000" spc="-5" dirty="0">
                <a:latin typeface="Calibri"/>
                <a:cs typeface="Calibri"/>
              </a:rPr>
              <a:t>Script: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000" dirty="0">
                <a:latin typeface="Calibri"/>
                <a:cs typeface="Calibri"/>
              </a:rPr>
              <a:t>◊	</a:t>
            </a:r>
            <a:r>
              <a:rPr sz="2000" spc="-5" dirty="0">
                <a:latin typeface="Calibri"/>
                <a:cs typeface="Calibri"/>
              </a:rPr>
              <a:t>Script language: Visual C# or Visual Basic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000" dirty="0">
                <a:latin typeface="Calibri"/>
                <a:cs typeface="Calibri"/>
              </a:rPr>
              <a:t>◊	</a:t>
            </a:r>
            <a:r>
              <a:rPr sz="2000" spc="-5" dirty="0">
                <a:latin typeface="Calibri"/>
                <a:cs typeface="Calibri"/>
              </a:rPr>
              <a:t>Entry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point:</a:t>
            </a:r>
            <a:endParaRPr sz="2000">
              <a:latin typeface="Calibri"/>
              <a:cs typeface="Calibri"/>
            </a:endParaRPr>
          </a:p>
          <a:p>
            <a:pPr marL="1269365" marR="5080" lvl="2" indent="-342900">
              <a:lnSpc>
                <a:spcPct val="100000"/>
              </a:lnSpc>
              <a:spcBef>
                <a:spcPts val="480"/>
              </a:spcBef>
              <a:buChar char="▪"/>
              <a:tabLst>
                <a:tab pos="1269365" algn="l"/>
                <a:tab pos="1270000" algn="l"/>
              </a:tabLst>
            </a:pPr>
            <a:r>
              <a:rPr sz="2000" dirty="0">
                <a:latin typeface="Calibri"/>
                <a:cs typeface="Calibri"/>
              </a:rPr>
              <a:t>Specify </a:t>
            </a:r>
            <a:r>
              <a:rPr sz="2000" spc="-5" dirty="0">
                <a:latin typeface="Calibri"/>
                <a:cs typeface="Calibri"/>
              </a:rPr>
              <a:t>method (specific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selected script language) that </a:t>
            </a:r>
            <a:r>
              <a:rPr sz="2000" dirty="0">
                <a:latin typeface="Calibri"/>
                <a:cs typeface="Calibri"/>
              </a:rPr>
              <a:t>SSIS  </a:t>
            </a:r>
            <a:r>
              <a:rPr sz="2000" spc="-5" dirty="0">
                <a:latin typeface="Calibri"/>
                <a:cs typeface="Calibri"/>
              </a:rPr>
              <a:t>runtime </a:t>
            </a:r>
            <a:r>
              <a:rPr sz="2000" spc="-10" dirty="0">
                <a:latin typeface="Calibri"/>
                <a:cs typeface="Calibri"/>
              </a:rPr>
              <a:t>would </a:t>
            </a:r>
            <a:r>
              <a:rPr sz="2000" spc="-5" dirty="0">
                <a:latin typeface="Calibri"/>
                <a:cs typeface="Calibri"/>
              </a:rPr>
              <a:t>call </a:t>
            </a:r>
            <a:r>
              <a:rPr sz="2000" dirty="0">
                <a:latin typeface="Calibri"/>
                <a:cs typeface="Calibri"/>
              </a:rPr>
              <a:t>as the </a:t>
            </a:r>
            <a:r>
              <a:rPr sz="2000" spc="-5" dirty="0">
                <a:latin typeface="Calibri"/>
                <a:cs typeface="Calibri"/>
              </a:rPr>
              <a:t>entry </a:t>
            </a:r>
            <a:r>
              <a:rPr sz="2000" spc="-10" dirty="0">
                <a:latin typeface="Calibri"/>
                <a:cs typeface="Calibri"/>
              </a:rPr>
              <a:t>point </a:t>
            </a:r>
            <a:r>
              <a:rPr sz="2000" spc="-15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code specified in  </a:t>
            </a:r>
            <a:r>
              <a:rPr sz="2000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1269365" marR="63436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ScriptMain class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Visual </a:t>
            </a:r>
            <a:r>
              <a:rPr sz="2000" dirty="0">
                <a:latin typeface="Calibri"/>
                <a:cs typeface="Calibri"/>
              </a:rPr>
              <a:t>Studio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Applications </a:t>
            </a:r>
            <a:r>
              <a:rPr sz="2000" spc="-30" dirty="0">
                <a:latin typeface="Calibri"/>
                <a:cs typeface="Calibri"/>
              </a:rPr>
              <a:t>(VSTA)  </a:t>
            </a:r>
            <a:r>
              <a:rPr sz="2000" spc="-5" dirty="0">
                <a:latin typeface="Calibri"/>
                <a:cs typeface="Calibri"/>
              </a:rPr>
              <a:t>project.</a:t>
            </a:r>
            <a:endParaRPr sz="2000">
              <a:latin typeface="Calibri"/>
              <a:cs typeface="Calibri"/>
            </a:endParaRPr>
          </a:p>
          <a:p>
            <a:pPr marL="1270000" lvl="2" indent="-342900">
              <a:lnSpc>
                <a:spcPct val="100000"/>
              </a:lnSpc>
              <a:spcBef>
                <a:spcPts val="480"/>
              </a:spcBef>
              <a:buChar char="▪"/>
              <a:tabLst>
                <a:tab pos="1269365" algn="l"/>
                <a:tab pos="1270000" algn="l"/>
              </a:tabLst>
            </a:pP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most </a:t>
            </a:r>
            <a:r>
              <a:rPr sz="2000" spc="-5" dirty="0">
                <a:latin typeface="Calibri"/>
                <a:cs typeface="Calibri"/>
              </a:rPr>
              <a:t>cases, </a:t>
            </a:r>
            <a:r>
              <a:rPr sz="2000" dirty="0">
                <a:latin typeface="Calibri"/>
                <a:cs typeface="Calibri"/>
              </a:rPr>
              <a:t>Main </a:t>
            </a:r>
            <a:r>
              <a:rPr sz="2000" spc="-5" dirty="0">
                <a:latin typeface="Calibri"/>
                <a:cs typeface="Calibri"/>
              </a:rPr>
              <a:t>method </a:t>
            </a:r>
            <a:r>
              <a:rPr sz="2000" spc="-15" dirty="0">
                <a:latin typeface="Calibri"/>
                <a:cs typeface="Calibri"/>
              </a:rPr>
              <a:t>works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fine.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000" dirty="0">
                <a:latin typeface="Calibri"/>
                <a:cs typeface="Calibri"/>
              </a:rPr>
              <a:t>◊	Specify </a:t>
            </a:r>
            <a:r>
              <a:rPr sz="2000" spc="-10" dirty="0">
                <a:latin typeface="Calibri"/>
                <a:cs typeface="Calibri"/>
              </a:rPr>
              <a:t>ReadOnlyVariables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ReadWriteVariables.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80"/>
              </a:spcBef>
              <a:tabLst>
                <a:tab pos="812165" algn="l"/>
              </a:tabLst>
            </a:pPr>
            <a:r>
              <a:rPr sz="2000" dirty="0">
                <a:latin typeface="Calibri"/>
                <a:cs typeface="Calibri"/>
              </a:rPr>
              <a:t>◊	</a:t>
            </a:r>
            <a:r>
              <a:rPr sz="2000" spc="-5" dirty="0">
                <a:latin typeface="Calibri"/>
                <a:cs typeface="Calibri"/>
              </a:rPr>
              <a:t>Click on Edit Script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open </a:t>
            </a:r>
            <a:r>
              <a:rPr sz="2000" spc="-45" dirty="0">
                <a:latin typeface="Calibri"/>
                <a:cs typeface="Calibri"/>
              </a:rPr>
              <a:t>VSTA </a:t>
            </a:r>
            <a:r>
              <a:rPr sz="2000" spc="-10" dirty="0">
                <a:latin typeface="Calibri"/>
                <a:cs typeface="Calibri"/>
              </a:rPr>
              <a:t>project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window.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416559" lvl="1" indent="-22923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416559" algn="l"/>
              </a:tabLst>
            </a:pPr>
            <a:r>
              <a:rPr sz="2000" spc="-10" dirty="0">
                <a:latin typeface="Calibri"/>
                <a:cs typeface="Calibri"/>
              </a:rPr>
              <a:t>General: </a:t>
            </a:r>
            <a:r>
              <a:rPr sz="2000" dirty="0">
                <a:latin typeface="Calibri"/>
                <a:cs typeface="Calibri"/>
              </a:rPr>
              <a:t>Specify </a:t>
            </a:r>
            <a:r>
              <a:rPr sz="2000" spc="-5" dirty="0">
                <a:latin typeface="Calibri"/>
                <a:cs typeface="Calibri"/>
              </a:rPr>
              <a:t>name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description</a:t>
            </a:r>
            <a:endParaRPr sz="2000">
              <a:latin typeface="Calibri"/>
              <a:cs typeface="Calibri"/>
            </a:endParaRPr>
          </a:p>
          <a:p>
            <a:pPr marL="416559" lvl="1" indent="-22923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16559" algn="l"/>
              </a:tabLst>
            </a:pPr>
            <a:r>
              <a:rPr sz="2000" spc="-5" dirty="0">
                <a:latin typeface="Calibri"/>
                <a:cs typeface="Calibri"/>
              </a:rPr>
              <a:t>Expressions: Use this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set conditions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editor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05587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Containers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083056"/>
            <a:ext cx="8065770" cy="5147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19875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Containers are </a:t>
            </a:r>
            <a:r>
              <a:rPr sz="2000" dirty="0">
                <a:latin typeface="Calibri"/>
                <a:cs typeface="Calibri"/>
              </a:rPr>
              <a:t>objects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provide structure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packages </a:t>
            </a:r>
            <a:r>
              <a:rPr sz="2000" dirty="0">
                <a:latin typeface="Calibri"/>
                <a:cs typeface="Calibri"/>
              </a:rPr>
              <a:t>and services </a:t>
            </a:r>
            <a:r>
              <a:rPr sz="2000" spc="-15" dirty="0">
                <a:latin typeface="Calibri"/>
                <a:cs typeface="Calibri"/>
              </a:rPr>
              <a:t>to  </a:t>
            </a:r>
            <a:r>
              <a:rPr sz="2000" spc="-10" dirty="0">
                <a:latin typeface="Calibri"/>
                <a:cs typeface="Calibri"/>
              </a:rPr>
              <a:t>tasks.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They support </a:t>
            </a:r>
            <a:r>
              <a:rPr sz="2000" spc="-10" dirty="0">
                <a:latin typeface="Calibri"/>
                <a:cs typeface="Calibri"/>
              </a:rPr>
              <a:t>repeating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10" dirty="0">
                <a:latin typeface="Calibri"/>
                <a:cs typeface="Calibri"/>
              </a:rPr>
              <a:t>flows </a:t>
            </a:r>
            <a:r>
              <a:rPr sz="2000" spc="-5" dirty="0">
                <a:latin typeface="Calibri"/>
                <a:cs typeface="Calibri"/>
              </a:rPr>
              <a:t>in packages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they </a:t>
            </a:r>
            <a:r>
              <a:rPr sz="2000" spc="-10" dirty="0">
                <a:latin typeface="Calibri"/>
                <a:cs typeface="Calibri"/>
              </a:rPr>
              <a:t>group tasks </a:t>
            </a:r>
            <a:r>
              <a:rPr sz="2000" dirty="0">
                <a:latin typeface="Calibri"/>
                <a:cs typeface="Calibri"/>
              </a:rPr>
              <a:t>and  </a:t>
            </a: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spc="-15" dirty="0">
                <a:latin typeface="Calibri"/>
                <a:cs typeface="Calibri"/>
              </a:rPr>
              <a:t>into </a:t>
            </a:r>
            <a:r>
              <a:rPr sz="2000" spc="-5" dirty="0">
                <a:latin typeface="Calibri"/>
                <a:cs typeface="Calibri"/>
              </a:rPr>
              <a:t>meaningful </a:t>
            </a:r>
            <a:r>
              <a:rPr sz="2000" dirty="0">
                <a:latin typeface="Calibri"/>
                <a:cs typeface="Calibri"/>
              </a:rPr>
              <a:t>units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work.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include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other </a:t>
            </a:r>
            <a:r>
              <a:rPr sz="2000" spc="-10" dirty="0">
                <a:latin typeface="Calibri"/>
                <a:cs typeface="Calibri"/>
              </a:rPr>
              <a:t>containers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also.</a:t>
            </a:r>
            <a:endParaRPr sz="2000">
              <a:latin typeface="Calibri"/>
              <a:cs typeface="Calibri"/>
            </a:endParaRPr>
          </a:p>
          <a:p>
            <a:pPr marL="355600" marR="5334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 </a:t>
            </a:r>
            <a:r>
              <a:rPr sz="2000" spc="-10" dirty="0">
                <a:latin typeface="Calibri"/>
                <a:cs typeface="Calibri"/>
              </a:rPr>
              <a:t>provides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</a:t>
            </a:r>
            <a:r>
              <a:rPr sz="2000" dirty="0">
                <a:latin typeface="Calibri"/>
                <a:cs typeface="Calibri"/>
              </a:rPr>
              <a:t>types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building  packages: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Foreach </a:t>
            </a:r>
            <a:r>
              <a:rPr sz="2000" spc="-5" dirty="0">
                <a:latin typeface="Calibri"/>
                <a:cs typeface="Calibri"/>
              </a:rPr>
              <a:t>Loop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Container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Calibri"/>
                <a:cs typeface="Calibri"/>
              </a:rPr>
              <a:t>Sequence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Container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Loop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Container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Calibri"/>
                <a:cs typeface="Calibri"/>
              </a:rPr>
              <a:t>For </a:t>
            </a:r>
            <a:r>
              <a:rPr sz="2000" b="1" dirty="0">
                <a:latin typeface="Calibri"/>
                <a:cs typeface="Calibri"/>
              </a:rPr>
              <a:t>Loop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Container</a:t>
            </a:r>
            <a:r>
              <a:rPr sz="2000" spc="-10" dirty="0">
                <a:latin typeface="Calibri"/>
                <a:cs typeface="Calibri"/>
              </a:rPr>
              <a:t>-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Runs a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spc="-10" dirty="0">
                <a:latin typeface="Calibri"/>
                <a:cs typeface="Calibri"/>
              </a:rPr>
              <a:t>repeatedly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spc="-10" dirty="0">
                <a:latin typeface="Calibri"/>
                <a:cs typeface="Calibri"/>
              </a:rPr>
              <a:t>testing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condition.</a:t>
            </a:r>
            <a:endParaRPr sz="2000">
              <a:latin typeface="Calibri"/>
              <a:cs typeface="Calibri"/>
            </a:endParaRPr>
          </a:p>
          <a:p>
            <a:pPr marL="355600" marR="1522095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Similar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Loop in </a:t>
            </a:r>
            <a:r>
              <a:rPr sz="2000" spc="-10" dirty="0">
                <a:latin typeface="Calibri"/>
                <a:cs typeface="Calibri"/>
              </a:rPr>
              <a:t>C/C++/Java program, here we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give  </a:t>
            </a:r>
            <a:r>
              <a:rPr sz="2000" spc="-5" dirty="0">
                <a:latin typeface="Calibri"/>
                <a:cs typeface="Calibri"/>
              </a:rPr>
              <a:t>initial, </a:t>
            </a:r>
            <a:r>
              <a:rPr sz="2000" spc="-10" dirty="0">
                <a:latin typeface="Calibri"/>
                <a:cs typeface="Calibri"/>
              </a:rPr>
              <a:t>evaluation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assignment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expressions.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8984" y="2662427"/>
            <a:ext cx="2795016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48984" y="3230956"/>
            <a:ext cx="2795016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947035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</a:t>
            </a:r>
            <a:r>
              <a:rPr spc="-30" dirty="0"/>
              <a:t> </a:t>
            </a:r>
            <a:r>
              <a:rPr spc="-15" dirty="0"/>
              <a:t>Architecture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40918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Sequence</a:t>
            </a:r>
            <a:r>
              <a:rPr spc="20" dirty="0"/>
              <a:t> </a:t>
            </a:r>
            <a:r>
              <a:rPr spc="-15" dirty="0"/>
              <a:t>Container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5000" y="1083056"/>
            <a:ext cx="7144384" cy="3317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0340" indent="-16764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0340" algn="l"/>
              </a:tabLst>
            </a:pPr>
            <a:r>
              <a:rPr sz="2000" spc="-10" dirty="0">
                <a:latin typeface="Calibri"/>
                <a:cs typeface="Calibri"/>
              </a:rPr>
              <a:t>Groups tasks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spc="-15" dirty="0">
                <a:latin typeface="Calibri"/>
                <a:cs typeface="Calibri"/>
              </a:rPr>
              <a:t>into </a:t>
            </a:r>
            <a:r>
              <a:rPr sz="2000" spc="-10" dirty="0">
                <a:latin typeface="Calibri"/>
                <a:cs typeface="Calibri"/>
              </a:rPr>
              <a:t>more understandable</a:t>
            </a:r>
            <a:r>
              <a:rPr sz="2000" spc="9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subsystems.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180340" indent="-16764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0340" algn="l"/>
              </a:tabLst>
            </a:pPr>
            <a:r>
              <a:rPr sz="2000" spc="-10" dirty="0">
                <a:latin typeface="Calibri"/>
                <a:cs typeface="Calibri"/>
              </a:rPr>
              <a:t>Advantages:</a:t>
            </a:r>
            <a:endParaRPr sz="2000">
              <a:latin typeface="Calibri"/>
              <a:cs typeface="Calibri"/>
            </a:endParaRPr>
          </a:p>
          <a:p>
            <a:pPr marL="413384" marR="155956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14020" algn="l"/>
              </a:tabLst>
            </a:pPr>
            <a:r>
              <a:rPr sz="2000" dirty="0">
                <a:latin typeface="Calibri"/>
                <a:cs typeface="Calibri"/>
              </a:rPr>
              <a:t>When a sequence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executed </a:t>
            </a:r>
            <a:r>
              <a:rPr sz="2000" spc="-5" dirty="0">
                <a:latin typeface="Calibri"/>
                <a:cs typeface="Calibri"/>
              </a:rPr>
              <a:t>based  on some conditions, </a:t>
            </a:r>
            <a:r>
              <a:rPr sz="2000" dirty="0">
                <a:latin typeface="Calibri"/>
                <a:cs typeface="Calibri"/>
              </a:rPr>
              <a:t>then </a:t>
            </a:r>
            <a:r>
              <a:rPr sz="2000" spc="-5" dirty="0">
                <a:latin typeface="Calibri"/>
                <a:cs typeface="Calibri"/>
              </a:rPr>
              <a:t>those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put  under this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conditions </a:t>
            </a:r>
            <a:r>
              <a:rPr sz="2000" spc="-15" dirty="0">
                <a:latin typeface="Calibri"/>
                <a:cs typeface="Calibri"/>
              </a:rPr>
              <a:t>may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5" dirty="0">
                <a:latin typeface="Calibri"/>
                <a:cs typeface="Calibri"/>
              </a:rPr>
              <a:t>imposed 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container</a:t>
            </a:r>
            <a:r>
              <a:rPr sz="2000" spc="-25" dirty="0">
                <a:latin typeface="Calibri"/>
                <a:cs typeface="Calibri"/>
              </a:rPr>
              <a:t> itself.</a:t>
            </a:r>
            <a:endParaRPr sz="2000">
              <a:latin typeface="Calibri"/>
              <a:cs typeface="Calibri"/>
            </a:endParaRPr>
          </a:p>
          <a:p>
            <a:pPr marL="413384" marR="163576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14020" algn="l"/>
              </a:tabLst>
            </a:pPr>
            <a:r>
              <a:rPr sz="2000" dirty="0">
                <a:latin typeface="Calibri"/>
                <a:cs typeface="Calibri"/>
              </a:rPr>
              <a:t>Since </a:t>
            </a:r>
            <a:r>
              <a:rPr sz="2000" spc="-5" dirty="0">
                <a:latin typeface="Calibri"/>
                <a:cs typeface="Calibri"/>
              </a:rPr>
              <a:t>it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collapsed, so it </a:t>
            </a:r>
            <a:r>
              <a:rPr sz="2000" spc="-15" dirty="0">
                <a:latin typeface="Calibri"/>
                <a:cs typeface="Calibri"/>
              </a:rPr>
              <a:t>makes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 </a:t>
            </a:r>
            <a:r>
              <a:rPr sz="2000" spc="-10" dirty="0">
                <a:latin typeface="Calibri"/>
                <a:cs typeface="Calibri"/>
              </a:rPr>
              <a:t>more</a:t>
            </a:r>
            <a:r>
              <a:rPr sz="2000" spc="-5" dirty="0">
                <a:latin typeface="Calibri"/>
                <a:cs typeface="Calibri"/>
              </a:rPr>
              <a:t> readable.</a:t>
            </a:r>
            <a:endParaRPr sz="2000">
              <a:latin typeface="Calibri"/>
              <a:cs typeface="Calibri"/>
            </a:endParaRPr>
          </a:p>
          <a:p>
            <a:pPr marL="413384" lvl="1" indent="-22923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14020" algn="l"/>
              </a:tabLst>
            </a:pPr>
            <a:r>
              <a:rPr sz="2000" spc="-5" dirty="0">
                <a:latin typeface="Calibri"/>
                <a:cs typeface="Calibri"/>
              </a:rPr>
              <a:t>Ensures </a:t>
            </a:r>
            <a:r>
              <a:rPr sz="2000" spc="-10" dirty="0">
                <a:latin typeface="Calibri"/>
                <a:cs typeface="Calibri"/>
              </a:rPr>
              <a:t>parallel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tasks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more presentable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manner.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00800" y="1676400"/>
            <a:ext cx="2133599" cy="2051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96668" y="4648200"/>
            <a:ext cx="3428999" cy="1447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17" y="28030"/>
            <a:ext cx="9097482" cy="682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94563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For Loop</a:t>
            </a:r>
            <a:r>
              <a:rPr spc="10" dirty="0"/>
              <a:t> </a:t>
            </a:r>
            <a:r>
              <a:rPr spc="-15" dirty="0"/>
              <a:t>Container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083056"/>
            <a:ext cx="7068820" cy="4659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7325" marR="3547745" indent="-17526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7960" algn="l"/>
              </a:tabLst>
            </a:pPr>
            <a:r>
              <a:rPr sz="2000" dirty="0">
                <a:latin typeface="Calibri"/>
                <a:cs typeface="Calibri"/>
              </a:rPr>
              <a:t>For Loop container </a:t>
            </a:r>
            <a:r>
              <a:rPr sz="2000" spc="5" dirty="0">
                <a:latin typeface="Calibri"/>
                <a:cs typeface="Calibri"/>
              </a:rPr>
              <a:t>evaluates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  </a:t>
            </a:r>
            <a:r>
              <a:rPr sz="2000" spc="5" dirty="0">
                <a:latin typeface="Calibri"/>
                <a:cs typeface="Calibri"/>
              </a:rPr>
              <a:t>expression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5" dirty="0">
                <a:latin typeface="Calibri"/>
                <a:cs typeface="Calibri"/>
              </a:rPr>
              <a:t>repeats </a:t>
            </a:r>
            <a:r>
              <a:rPr sz="2000" dirty="0">
                <a:latin typeface="Calibri"/>
                <a:cs typeface="Calibri"/>
              </a:rPr>
              <a:t>its  workflow until the expression  </a:t>
            </a:r>
            <a:r>
              <a:rPr sz="2000" spc="5" dirty="0">
                <a:latin typeface="Calibri"/>
                <a:cs typeface="Calibri"/>
              </a:rPr>
              <a:t>evaluates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False.</a:t>
            </a:r>
            <a:endParaRPr sz="2000">
              <a:latin typeface="Calibri"/>
              <a:cs typeface="Calibri"/>
            </a:endParaRPr>
          </a:p>
          <a:p>
            <a:pPr marL="469900" lvl="1" indent="-228600">
              <a:lnSpc>
                <a:spcPct val="100000"/>
              </a:lnSpc>
              <a:spcBef>
                <a:spcPts val="960"/>
              </a:spcBef>
              <a:buFont typeface="Arial"/>
              <a:buChar char="–"/>
              <a:tabLst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An optional initialization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expression</a:t>
            </a:r>
            <a:endParaRPr sz="2000">
              <a:latin typeface="Calibri"/>
              <a:cs typeface="Calibri"/>
            </a:endParaRPr>
          </a:p>
          <a:p>
            <a:pPr marL="422909" marR="3521075">
              <a:lnSpc>
                <a:spcPct val="100000"/>
              </a:lnSpc>
              <a:spcBef>
                <a:spcPts val="815"/>
              </a:spcBef>
            </a:pPr>
            <a:r>
              <a:rPr sz="2000" spc="-5" dirty="0">
                <a:latin typeface="Calibri"/>
                <a:cs typeface="Calibri"/>
              </a:rPr>
              <a:t>that assigns values to the </a:t>
            </a:r>
            <a:r>
              <a:rPr sz="2000" spc="-10" dirty="0">
                <a:latin typeface="Calibri"/>
                <a:cs typeface="Calibri"/>
              </a:rPr>
              <a:t>loop  </a:t>
            </a:r>
            <a:r>
              <a:rPr sz="2000" spc="-5" dirty="0">
                <a:latin typeface="Calibri"/>
                <a:cs typeface="Calibri"/>
              </a:rPr>
              <a:t>counters.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marL="469900" marR="3094990" lvl="1" indent="-22860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An evaluation expression </a:t>
            </a:r>
            <a:r>
              <a:rPr sz="2000" spc="-10" dirty="0">
                <a:latin typeface="Calibri"/>
                <a:cs typeface="Calibri"/>
              </a:rPr>
              <a:t>that  </a:t>
            </a:r>
            <a:r>
              <a:rPr sz="2000" spc="-5" dirty="0">
                <a:latin typeface="Calibri"/>
                <a:cs typeface="Calibri"/>
              </a:rPr>
              <a:t>contains the expression used </a:t>
            </a:r>
            <a:r>
              <a:rPr sz="2000" dirty="0">
                <a:latin typeface="Calibri"/>
                <a:cs typeface="Calibri"/>
              </a:rPr>
              <a:t>to  </a:t>
            </a:r>
            <a:r>
              <a:rPr sz="2000" spc="-5" dirty="0">
                <a:latin typeface="Calibri"/>
                <a:cs typeface="Calibri"/>
              </a:rPr>
              <a:t>test </a:t>
            </a:r>
            <a:r>
              <a:rPr sz="2000" spc="-10" dirty="0">
                <a:latin typeface="Calibri"/>
                <a:cs typeface="Calibri"/>
              </a:rPr>
              <a:t>whether </a:t>
            </a:r>
            <a:r>
              <a:rPr sz="2000" spc="-5" dirty="0">
                <a:latin typeface="Calibri"/>
                <a:cs typeface="Calibri"/>
              </a:rPr>
              <a:t>the loop should stop  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continue.</a:t>
            </a:r>
            <a:endParaRPr sz="2000">
              <a:latin typeface="Calibri"/>
              <a:cs typeface="Calibri"/>
            </a:endParaRPr>
          </a:p>
          <a:p>
            <a:pPr marL="469900" marR="5080" lvl="1" indent="-228600">
              <a:lnSpc>
                <a:spcPct val="100000"/>
              </a:lnSpc>
              <a:spcBef>
                <a:spcPts val="960"/>
              </a:spcBef>
              <a:buFont typeface="Arial"/>
              <a:buChar char="–"/>
              <a:tabLst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optional iteration </a:t>
            </a:r>
            <a:r>
              <a:rPr sz="2000" dirty="0">
                <a:latin typeface="Calibri"/>
                <a:cs typeface="Calibri"/>
              </a:rPr>
              <a:t>expression that </a:t>
            </a:r>
            <a:r>
              <a:rPr sz="2000" spc="-5" dirty="0">
                <a:latin typeface="Calibri"/>
                <a:cs typeface="Calibri"/>
              </a:rPr>
              <a:t>increments or decrements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loop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37062" y="757016"/>
            <a:ext cx="4374606" cy="37082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088139" cy="682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94563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Foreach </a:t>
            </a:r>
            <a:r>
              <a:rPr spc="-5" dirty="0"/>
              <a:t>Loop</a:t>
            </a:r>
            <a:r>
              <a:rPr spc="15" dirty="0"/>
              <a:t> </a:t>
            </a:r>
            <a:r>
              <a:rPr spc="-15" dirty="0"/>
              <a:t>Container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643" y="1083056"/>
            <a:ext cx="7256145" cy="5257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7960" marR="3606800" indent="-17589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8595" algn="l"/>
              </a:tabLst>
            </a:pPr>
            <a:r>
              <a:rPr sz="2000" dirty="0">
                <a:latin typeface="Calibri"/>
                <a:cs typeface="Calibri"/>
              </a:rPr>
              <a:t>Runs a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spc="-10" dirty="0">
                <a:latin typeface="Calibri"/>
                <a:cs typeface="Calibri"/>
              </a:rPr>
              <a:t>repeatedly </a:t>
            </a:r>
            <a:r>
              <a:rPr sz="2000" spc="-5" dirty="0">
                <a:latin typeface="Calibri"/>
                <a:cs typeface="Calibri"/>
              </a:rPr>
              <a:t>by  using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enumerator.</a:t>
            </a:r>
            <a:endParaRPr sz="2000">
              <a:latin typeface="Calibri"/>
              <a:cs typeface="Calibri"/>
            </a:endParaRPr>
          </a:p>
          <a:p>
            <a:pPr marL="187960" marR="3005455" indent="-17589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8595" algn="l"/>
              </a:tabLst>
            </a:pP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10" dirty="0">
                <a:latin typeface="Calibri"/>
                <a:cs typeface="Calibri"/>
              </a:rPr>
              <a:t>provides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enumerator  </a:t>
            </a:r>
            <a:r>
              <a:rPr sz="2000" spc="-5" dirty="0">
                <a:latin typeface="Calibri"/>
                <a:cs typeface="Calibri"/>
              </a:rPr>
              <a:t>types:</a:t>
            </a:r>
            <a:endParaRPr sz="2000">
              <a:latin typeface="Calibri"/>
              <a:cs typeface="Calibri"/>
            </a:endParaRPr>
          </a:p>
          <a:p>
            <a:pPr marL="525780" marR="3972560" lvl="1" indent="-28511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70534" algn="l"/>
              </a:tabLst>
            </a:pPr>
            <a:r>
              <a:rPr sz="2000" spc="-10" dirty="0">
                <a:latin typeface="Calibri"/>
                <a:cs typeface="Calibri"/>
              </a:rPr>
              <a:t>Foreach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spc="-10" dirty="0">
                <a:latin typeface="Calibri"/>
                <a:cs typeface="Calibri"/>
              </a:rPr>
              <a:t>enumerator </a:t>
            </a:r>
            <a:r>
              <a:rPr sz="2000" spc="-15" dirty="0">
                <a:latin typeface="Calibri"/>
                <a:cs typeface="Calibri"/>
              </a:rPr>
              <a:t>to  enumerate </a:t>
            </a:r>
            <a:r>
              <a:rPr sz="2000" spc="-5" dirty="0">
                <a:latin typeface="Calibri"/>
                <a:cs typeface="Calibri"/>
              </a:rPr>
              <a:t>files in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70" dirty="0">
                <a:latin typeface="Calibri"/>
                <a:cs typeface="Calibri"/>
              </a:rPr>
              <a:t>folder.</a:t>
            </a:r>
            <a:endParaRPr sz="2000">
              <a:latin typeface="Calibri"/>
              <a:cs typeface="Calibri"/>
            </a:endParaRPr>
          </a:p>
          <a:p>
            <a:pPr marL="469900" marR="2997835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70534" algn="l"/>
              </a:tabLst>
            </a:pPr>
            <a:r>
              <a:rPr sz="2000" spc="-5" dirty="0">
                <a:latin typeface="Calibri"/>
                <a:cs typeface="Calibri"/>
              </a:rPr>
              <a:t>Foreach Item enumerator to  enumerate items 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collection, say,  executables specified in Execute  Process Task.</a:t>
            </a:r>
            <a:endParaRPr sz="2000">
              <a:latin typeface="Calibri"/>
              <a:cs typeface="Calibri"/>
            </a:endParaRPr>
          </a:p>
          <a:p>
            <a:pPr marL="441959" lvl="1" indent="-210185">
              <a:lnSpc>
                <a:spcPct val="100000"/>
              </a:lnSpc>
              <a:spcBef>
                <a:spcPts val="560"/>
              </a:spcBef>
              <a:buFont typeface="Arial"/>
              <a:buChar char="–"/>
              <a:tabLst>
                <a:tab pos="441959" algn="l"/>
              </a:tabLst>
            </a:pPr>
            <a:r>
              <a:rPr sz="2000" spc="-10" dirty="0">
                <a:latin typeface="Calibri"/>
                <a:cs typeface="Calibri"/>
              </a:rPr>
              <a:t>Foreach </a:t>
            </a:r>
            <a:r>
              <a:rPr sz="2000" dirty="0">
                <a:latin typeface="Calibri"/>
                <a:cs typeface="Calibri"/>
              </a:rPr>
              <a:t>ADO </a:t>
            </a:r>
            <a:r>
              <a:rPr sz="2000" spc="-10" dirty="0">
                <a:latin typeface="Calibri"/>
                <a:cs typeface="Calibri"/>
              </a:rPr>
              <a:t>enumerator </a:t>
            </a:r>
            <a:r>
              <a:rPr sz="2000" spc="-15" dirty="0">
                <a:latin typeface="Calibri"/>
                <a:cs typeface="Calibri"/>
              </a:rPr>
              <a:t>to enumerate </a:t>
            </a:r>
            <a:r>
              <a:rPr sz="2000" spc="-20" dirty="0">
                <a:latin typeface="Calibri"/>
                <a:cs typeface="Calibri"/>
              </a:rPr>
              <a:t>rows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tables.</a:t>
            </a:r>
            <a:endParaRPr sz="2000">
              <a:latin typeface="Calibri"/>
              <a:cs typeface="Calibri"/>
            </a:endParaRPr>
          </a:p>
          <a:p>
            <a:pPr marL="450850" marR="3145155" lvl="1" indent="-210185">
              <a:lnSpc>
                <a:spcPct val="100000"/>
              </a:lnSpc>
              <a:spcBef>
                <a:spcPts val="440"/>
              </a:spcBef>
              <a:buFont typeface="Arial"/>
              <a:buChar char="–"/>
              <a:tabLst>
                <a:tab pos="451484" algn="l"/>
              </a:tabLst>
            </a:pPr>
            <a:r>
              <a:rPr sz="2000" spc="-10" dirty="0">
                <a:latin typeface="Calibri"/>
                <a:cs typeface="Calibri"/>
              </a:rPr>
              <a:t>Foreach </a:t>
            </a:r>
            <a:r>
              <a:rPr sz="2000" spc="-5" dirty="0">
                <a:latin typeface="Calibri"/>
                <a:cs typeface="Calibri"/>
              </a:rPr>
              <a:t>NodeList </a:t>
            </a:r>
            <a:r>
              <a:rPr sz="2000" spc="-10" dirty="0">
                <a:latin typeface="Calibri"/>
                <a:cs typeface="Calibri"/>
              </a:rPr>
              <a:t>enumerator </a:t>
            </a:r>
            <a:r>
              <a:rPr sz="2000" spc="-25" dirty="0">
                <a:latin typeface="Calibri"/>
                <a:cs typeface="Calibri"/>
              </a:rPr>
              <a:t>to  </a:t>
            </a:r>
            <a:r>
              <a:rPr sz="2000" spc="-15" dirty="0">
                <a:latin typeface="Calibri"/>
                <a:cs typeface="Calibri"/>
              </a:rPr>
              <a:t>enumerate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result </a:t>
            </a:r>
            <a:r>
              <a:rPr sz="2000" spc="-5" dirty="0">
                <a:latin typeface="Calibri"/>
                <a:cs typeface="Calibri"/>
              </a:rPr>
              <a:t>set of </a:t>
            </a:r>
            <a:r>
              <a:rPr sz="2000" dirty="0">
                <a:latin typeface="Calibri"/>
                <a:cs typeface="Calibri"/>
              </a:rPr>
              <a:t>an XML  </a:t>
            </a:r>
            <a:r>
              <a:rPr sz="2000" spc="-20" dirty="0">
                <a:latin typeface="Calibri"/>
                <a:cs typeface="Calibri"/>
              </a:rPr>
              <a:t>Path </a:t>
            </a:r>
            <a:r>
              <a:rPr sz="2000" spc="-5" dirty="0">
                <a:latin typeface="Calibri"/>
                <a:cs typeface="Calibri"/>
              </a:rPr>
              <a:t>Language </a:t>
            </a:r>
            <a:r>
              <a:rPr sz="2000" spc="-15" dirty="0">
                <a:latin typeface="Calibri"/>
                <a:cs typeface="Calibri"/>
              </a:rPr>
              <a:t>(XPath)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expression.</a:t>
            </a:r>
            <a:endParaRPr sz="2000">
              <a:latin typeface="Calibri"/>
              <a:cs typeface="Calibri"/>
            </a:endParaRPr>
          </a:p>
          <a:p>
            <a:pPr marL="460375" marR="5080" lvl="1" indent="-228600">
              <a:lnSpc>
                <a:spcPts val="2330"/>
              </a:lnSpc>
              <a:spcBef>
                <a:spcPts val="555"/>
              </a:spcBef>
              <a:buFont typeface="Arial"/>
              <a:buChar char="–"/>
              <a:tabLst>
                <a:tab pos="461009" algn="l"/>
              </a:tabLst>
            </a:pPr>
            <a:r>
              <a:rPr sz="3000" spc="-7" baseline="1388" dirty="0">
                <a:latin typeface="Calibri"/>
                <a:cs typeface="Calibri"/>
              </a:rPr>
              <a:t>Foreach SMO enumerator to enumerate SQL Server Management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Objects (SMO) </a:t>
            </a:r>
            <a:r>
              <a:rPr sz="2000" spc="-5" dirty="0">
                <a:latin typeface="Calibri"/>
                <a:cs typeface="Calibri"/>
              </a:rPr>
              <a:t>objects, say, list 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views.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92966" y="1013645"/>
            <a:ext cx="4078223" cy="3352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94563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Foreach </a:t>
            </a:r>
            <a:r>
              <a:rPr spc="-5" dirty="0"/>
              <a:t>Loop</a:t>
            </a:r>
            <a:r>
              <a:rPr spc="15" dirty="0"/>
              <a:t> </a:t>
            </a:r>
            <a:r>
              <a:rPr spc="-15" dirty="0"/>
              <a:t>Container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8030845" cy="42932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Foreach </a:t>
            </a:r>
            <a:r>
              <a:rPr sz="2000" spc="-5" dirty="0">
                <a:latin typeface="Calibri"/>
                <a:cs typeface="Calibri"/>
              </a:rPr>
              <a:t>Loop </a:t>
            </a:r>
            <a:r>
              <a:rPr sz="2000" spc="-10" dirty="0">
                <a:latin typeface="Calibri"/>
                <a:cs typeface="Calibri"/>
              </a:rPr>
              <a:t>Editor consists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options:</a:t>
            </a:r>
            <a:endParaRPr sz="2000">
              <a:latin typeface="Calibri"/>
              <a:cs typeface="Calibri"/>
            </a:endParaRPr>
          </a:p>
          <a:p>
            <a:pPr marL="416559" lvl="1" indent="-22923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16559" algn="l"/>
              </a:tabLst>
            </a:pPr>
            <a:r>
              <a:rPr sz="2000" spc="-10" dirty="0">
                <a:latin typeface="Calibri"/>
                <a:cs typeface="Calibri"/>
              </a:rPr>
              <a:t>General:</a:t>
            </a:r>
            <a:endParaRPr sz="2000">
              <a:latin typeface="Calibri"/>
              <a:cs typeface="Calibri"/>
            </a:endParaRPr>
          </a:p>
          <a:p>
            <a:pPr marL="47244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Specify </a:t>
            </a:r>
            <a:r>
              <a:rPr sz="2000" spc="-5" dirty="0">
                <a:latin typeface="Calibri"/>
                <a:cs typeface="Calibri"/>
              </a:rPr>
              <a:t>name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description</a:t>
            </a:r>
            <a:endParaRPr sz="2000">
              <a:latin typeface="Calibri"/>
              <a:cs typeface="Calibri"/>
            </a:endParaRPr>
          </a:p>
          <a:p>
            <a:pPr marL="416559" lvl="1" indent="-22923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16559" algn="l"/>
              </a:tabLst>
            </a:pPr>
            <a:r>
              <a:rPr sz="2000" spc="-5" dirty="0">
                <a:latin typeface="Calibri"/>
                <a:cs typeface="Calibri"/>
              </a:rPr>
              <a:t>Collection:</a:t>
            </a:r>
            <a:endParaRPr sz="2000">
              <a:latin typeface="Calibri"/>
              <a:cs typeface="Calibri"/>
            </a:endParaRPr>
          </a:p>
          <a:p>
            <a:pPr marL="47244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Specify </a:t>
            </a:r>
            <a:r>
              <a:rPr sz="2000" spc="-10" dirty="0">
                <a:latin typeface="Calibri"/>
                <a:cs typeface="Calibri"/>
              </a:rPr>
              <a:t>enumerator </a:t>
            </a:r>
            <a:r>
              <a:rPr sz="2000" dirty="0">
                <a:latin typeface="Calibri"/>
                <a:cs typeface="Calibri"/>
              </a:rPr>
              <a:t>type and </a:t>
            </a:r>
            <a:r>
              <a:rPr sz="2000" spc="-10" dirty="0">
                <a:latin typeface="Calibri"/>
                <a:cs typeface="Calibri"/>
              </a:rPr>
              <a:t>associated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options.</a:t>
            </a:r>
            <a:endParaRPr sz="2000">
              <a:latin typeface="Calibri"/>
              <a:cs typeface="Calibri"/>
            </a:endParaRPr>
          </a:p>
          <a:p>
            <a:pPr marL="472440" marR="508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Example: </a:t>
            </a:r>
            <a:r>
              <a:rPr sz="2000" spc="-10" dirty="0">
                <a:latin typeface="Calibri"/>
                <a:cs typeface="Calibri"/>
              </a:rPr>
              <a:t>For ‘Foreach </a:t>
            </a:r>
            <a:r>
              <a:rPr sz="2000" spc="-5" dirty="0">
                <a:latin typeface="Calibri"/>
                <a:cs typeface="Calibri"/>
              </a:rPr>
              <a:t>File enumerator’ </a:t>
            </a:r>
            <a:r>
              <a:rPr sz="2000" dirty="0">
                <a:latin typeface="Calibri"/>
                <a:cs typeface="Calibri"/>
              </a:rPr>
              <a:t>, specify </a:t>
            </a:r>
            <a:r>
              <a:rPr sz="2000" spc="-10" dirty="0">
                <a:latin typeface="Calibri"/>
                <a:cs typeface="Calibri"/>
              </a:rPr>
              <a:t>folder </a:t>
            </a:r>
            <a:r>
              <a:rPr sz="2000" spc="-5" dirty="0">
                <a:latin typeface="Calibri"/>
                <a:cs typeface="Calibri"/>
              </a:rPr>
              <a:t>name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pattern  for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dirty="0">
                <a:latin typeface="Calibri"/>
                <a:cs typeface="Calibri"/>
              </a:rPr>
              <a:t>names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0" dirty="0">
                <a:latin typeface="Calibri"/>
                <a:cs typeface="Calibri"/>
              </a:rPr>
              <a:t>retrieved. </a:t>
            </a:r>
            <a:r>
              <a:rPr sz="2000" dirty="0">
                <a:latin typeface="Calibri"/>
                <a:cs typeface="Calibri"/>
              </a:rPr>
              <a:t>Check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spc="-25" dirty="0">
                <a:latin typeface="Calibri"/>
                <a:cs typeface="Calibri"/>
              </a:rPr>
              <a:t>‘Traverse </a:t>
            </a:r>
            <a:r>
              <a:rPr sz="2000" spc="-10" dirty="0">
                <a:latin typeface="Calibri"/>
                <a:cs typeface="Calibri"/>
              </a:rPr>
              <a:t>sub-folders’ </a:t>
            </a:r>
            <a:r>
              <a:rPr sz="2000" spc="-5" dirty="0">
                <a:latin typeface="Calibri"/>
                <a:cs typeface="Calibri"/>
              </a:rPr>
              <a:t>if  </a:t>
            </a:r>
            <a:r>
              <a:rPr sz="2000" spc="-10" dirty="0">
                <a:latin typeface="Calibri"/>
                <a:cs typeface="Calibri"/>
              </a:rPr>
              <a:t>required.</a:t>
            </a:r>
            <a:endParaRPr sz="2000">
              <a:latin typeface="Calibri"/>
              <a:cs typeface="Calibri"/>
            </a:endParaRPr>
          </a:p>
          <a:p>
            <a:pPr marL="416559" lvl="1" indent="-22923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16559" algn="l"/>
              </a:tabLst>
            </a:pPr>
            <a:r>
              <a:rPr sz="2000" spc="-15" dirty="0">
                <a:latin typeface="Calibri"/>
                <a:cs typeface="Calibri"/>
              </a:rPr>
              <a:t>Variable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Mappings:</a:t>
            </a:r>
            <a:endParaRPr sz="2000">
              <a:latin typeface="Calibri"/>
              <a:cs typeface="Calibri"/>
            </a:endParaRPr>
          </a:p>
          <a:p>
            <a:pPr marL="472440" marR="290195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or name </a:t>
            </a:r>
            <a:r>
              <a:rPr sz="2000" spc="-10" dirty="0">
                <a:latin typeface="Calibri"/>
                <a:cs typeface="Calibri"/>
              </a:rPr>
              <a:t>returned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enumerator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one </a:t>
            </a:r>
            <a:r>
              <a:rPr sz="2000" spc="-15" dirty="0">
                <a:latin typeface="Calibri"/>
                <a:cs typeface="Calibri"/>
              </a:rPr>
              <a:t>iteration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15" dirty="0">
                <a:latin typeface="Calibri"/>
                <a:cs typeface="Calibri"/>
              </a:rPr>
              <a:t>stored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variable specified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here.</a:t>
            </a:r>
            <a:endParaRPr sz="2000">
              <a:latin typeface="Calibri"/>
              <a:cs typeface="Calibri"/>
            </a:endParaRPr>
          </a:p>
          <a:p>
            <a:pPr marL="416559" lvl="1" indent="-22923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16559" algn="l"/>
              </a:tabLst>
            </a:pPr>
            <a:r>
              <a:rPr sz="2000" spc="-5" dirty="0">
                <a:latin typeface="Calibri"/>
                <a:cs typeface="Calibri"/>
              </a:rPr>
              <a:t>Expressions:</a:t>
            </a:r>
            <a:endParaRPr sz="2000">
              <a:latin typeface="Calibri"/>
              <a:cs typeface="Calibri"/>
            </a:endParaRPr>
          </a:p>
          <a:p>
            <a:pPr marL="47244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Use this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set conditions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editor.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6955" y="2718816"/>
            <a:ext cx="60670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25768" y="2662427"/>
            <a:ext cx="2618231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25768" y="3230956"/>
            <a:ext cx="2618231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4200" y="2743200"/>
            <a:ext cx="60198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24200" y="2743200"/>
            <a:ext cx="60198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65760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10" dirty="0"/>
              <a:t>Flow</a:t>
            </a:r>
            <a:r>
              <a:rPr spc="-30" dirty="0"/>
              <a:t> </a:t>
            </a:r>
            <a:r>
              <a:rPr spc="-50" dirty="0"/>
              <a:t>Tasks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91007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Designing </a:t>
            </a:r>
            <a:r>
              <a:rPr spc="-20" dirty="0"/>
              <a:t>Packages </a:t>
            </a:r>
            <a:r>
              <a:rPr spc="-5" dirty="0"/>
              <a:t>– </a:t>
            </a:r>
            <a:r>
              <a:rPr spc="-20" dirty="0"/>
              <a:t>Data </a:t>
            </a:r>
            <a:r>
              <a:rPr spc="-10" dirty="0"/>
              <a:t>Flow</a:t>
            </a:r>
            <a:r>
              <a:rPr spc="105" dirty="0"/>
              <a:t> </a:t>
            </a:r>
            <a:r>
              <a:rPr spc="-50" dirty="0"/>
              <a:t>Tasks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3841750" cy="45974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35" dirty="0">
                <a:latin typeface="Calibri"/>
                <a:cs typeface="Calibri"/>
              </a:rPr>
              <a:t>Toolbox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Sources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Transformations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Destinations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5" dirty="0">
                <a:latin typeface="Calibri"/>
                <a:cs typeface="Calibri"/>
              </a:rPr>
              <a:t>Tab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Development</a:t>
            </a:r>
            <a:endParaRPr sz="2000">
              <a:latin typeface="Calibri"/>
              <a:cs typeface="Calibri"/>
            </a:endParaRPr>
          </a:p>
          <a:p>
            <a:pPr marL="354965" marR="1524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Multiple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Flows </a:t>
            </a:r>
            <a:r>
              <a:rPr sz="2000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Exist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15" dirty="0">
                <a:latin typeface="Calibri"/>
                <a:cs typeface="Calibri"/>
              </a:rPr>
              <a:t>Package</a:t>
            </a:r>
            <a:endParaRPr sz="20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Connection </a:t>
            </a:r>
            <a:r>
              <a:rPr sz="2000" spc="-10" dirty="0">
                <a:latin typeface="Calibri"/>
                <a:cs typeface="Calibri"/>
              </a:rPr>
              <a:t>Mangers are required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define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Source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20" dirty="0">
                <a:latin typeface="Calibri"/>
                <a:cs typeface="Calibri"/>
              </a:rPr>
              <a:t>Data  </a:t>
            </a:r>
            <a:r>
              <a:rPr sz="2000" spc="-10" dirty="0">
                <a:latin typeface="Calibri"/>
                <a:cs typeface="Calibri"/>
              </a:rPr>
              <a:t>Destination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Connectors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24400" y="1103376"/>
            <a:ext cx="3884675" cy="39258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3850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10" dirty="0"/>
              <a:t>Sources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052576"/>
            <a:ext cx="8213090" cy="47510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Services, a </a:t>
            </a:r>
            <a:r>
              <a:rPr sz="2000" spc="-5" dirty="0">
                <a:latin typeface="Calibri"/>
                <a:cs typeface="Calibri"/>
              </a:rPr>
              <a:t>source is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component that </a:t>
            </a:r>
            <a:r>
              <a:rPr sz="2000" spc="-15" dirty="0">
                <a:latin typeface="Calibri"/>
                <a:cs typeface="Calibri"/>
              </a:rPr>
              <a:t>makes  data from different </a:t>
            </a:r>
            <a:r>
              <a:rPr sz="2000" spc="-10" dirty="0">
                <a:latin typeface="Calibri"/>
                <a:cs typeface="Calibri"/>
              </a:rPr>
              <a:t>external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sources </a:t>
            </a:r>
            <a:r>
              <a:rPr sz="2000" spc="-10" dirty="0">
                <a:latin typeface="Calibri"/>
                <a:cs typeface="Calibri"/>
              </a:rPr>
              <a:t>available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other components 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flow.</a:t>
            </a:r>
            <a:endParaRPr sz="2000">
              <a:latin typeface="Calibri"/>
              <a:cs typeface="Calibri"/>
            </a:endParaRPr>
          </a:p>
          <a:p>
            <a:pPr marL="355600" marR="4535170" indent="-342900" algn="just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5" dirty="0">
                <a:latin typeface="Calibri"/>
                <a:cs typeface="Calibri"/>
              </a:rPr>
              <a:t>supports </a:t>
            </a:r>
            <a:r>
              <a:rPr sz="2000" dirty="0">
                <a:latin typeface="Calibri"/>
                <a:cs typeface="Calibri"/>
              </a:rPr>
              <a:t>OLE </a:t>
            </a:r>
            <a:r>
              <a:rPr sz="2000" spc="-10" dirty="0">
                <a:latin typeface="Calibri"/>
                <a:cs typeface="Calibri"/>
              </a:rPr>
              <a:t>DB, </a:t>
            </a:r>
            <a:r>
              <a:rPr sz="2000" spc="-40" dirty="0">
                <a:latin typeface="Calibri"/>
                <a:cs typeface="Calibri"/>
              </a:rPr>
              <a:t>FLAT </a:t>
            </a:r>
            <a:r>
              <a:rPr sz="2000" dirty="0">
                <a:latin typeface="Calibri"/>
                <a:cs typeface="Calibri"/>
              </a:rPr>
              <a:t>FILE,  ADO .NET SQL </a:t>
            </a:r>
            <a:r>
              <a:rPr sz="2000" spc="-5" dirty="0">
                <a:latin typeface="Calibri"/>
                <a:cs typeface="Calibri"/>
              </a:rPr>
              <a:t>Client, </a:t>
            </a:r>
            <a:r>
              <a:rPr sz="2000" spc="-25" dirty="0">
                <a:latin typeface="Calibri"/>
                <a:cs typeface="Calibri"/>
              </a:rPr>
              <a:t>RAW </a:t>
            </a:r>
            <a:r>
              <a:rPr sz="2000" dirty="0">
                <a:latin typeface="Calibri"/>
                <a:cs typeface="Calibri"/>
              </a:rPr>
              <a:t>FILE,  ODBC, XML, </a:t>
            </a:r>
            <a:r>
              <a:rPr sz="2000" spc="-10" dirty="0">
                <a:latin typeface="Calibri"/>
                <a:cs typeface="Calibri"/>
              </a:rPr>
              <a:t>EXCEL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248920" indent="-236220">
              <a:lnSpc>
                <a:spcPct val="100000"/>
              </a:lnSpc>
              <a:buFont typeface="Arial"/>
              <a:buChar char="•"/>
              <a:tabLst>
                <a:tab pos="248285" algn="l"/>
                <a:tab pos="248920" algn="l"/>
              </a:tabLst>
            </a:pPr>
            <a:r>
              <a:rPr sz="2000" b="1" dirty="0">
                <a:latin typeface="Calibri"/>
                <a:cs typeface="Calibri"/>
              </a:rPr>
              <a:t>ODBC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405765" marR="4401820" lvl="1" indent="-281940">
              <a:lnSpc>
                <a:spcPts val="2160"/>
              </a:lnSpc>
              <a:buFont typeface="Arial"/>
              <a:buChar char="–"/>
              <a:tabLst>
                <a:tab pos="405765" algn="l"/>
                <a:tab pos="406400" algn="l"/>
              </a:tabLst>
            </a:pPr>
            <a:r>
              <a:rPr sz="2000" dirty="0">
                <a:latin typeface="Calibri"/>
                <a:cs typeface="Calibri"/>
              </a:rPr>
              <a:t>ODBC </a:t>
            </a:r>
            <a:r>
              <a:rPr sz="2000" spc="-10" dirty="0">
                <a:latin typeface="Calibri"/>
                <a:cs typeface="Calibri"/>
              </a:rPr>
              <a:t>extracts </a:t>
            </a:r>
            <a:r>
              <a:rPr sz="2000" spc="-15" dirty="0">
                <a:latin typeface="Calibri"/>
                <a:cs typeface="Calibri"/>
              </a:rPr>
              <a:t>data from </a:t>
            </a:r>
            <a:r>
              <a:rPr sz="2000" dirty="0">
                <a:latin typeface="Calibri"/>
                <a:cs typeface="Calibri"/>
              </a:rPr>
              <a:t>Open  </a:t>
            </a:r>
            <a:r>
              <a:rPr sz="2000" spc="-5" dirty="0">
                <a:latin typeface="Calibri"/>
                <a:cs typeface="Calibri"/>
              </a:rPr>
              <a:t>Database Connectivity compliant  database.</a:t>
            </a:r>
            <a:endParaRPr sz="2000">
              <a:latin typeface="Calibri"/>
              <a:cs typeface="Calibri"/>
            </a:endParaRPr>
          </a:p>
          <a:p>
            <a:pPr marL="405765" marR="4427855" lvl="1" indent="-281940">
              <a:lnSpc>
                <a:spcPts val="2160"/>
              </a:lnSpc>
              <a:spcBef>
                <a:spcPts val="480"/>
              </a:spcBef>
              <a:buFont typeface="Arial"/>
              <a:buChar char="–"/>
              <a:tabLst>
                <a:tab pos="405765" algn="l"/>
                <a:tab pos="406400" algn="l"/>
              </a:tabLst>
            </a:pPr>
            <a:r>
              <a:rPr sz="2000" spc="-5" dirty="0">
                <a:latin typeface="Calibri"/>
                <a:cs typeface="Calibri"/>
              </a:rPr>
              <a:t>Extract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database table or  </a:t>
            </a:r>
            <a:r>
              <a:rPr sz="2000" spc="-10" dirty="0">
                <a:latin typeface="Calibri"/>
                <a:cs typeface="Calibri"/>
              </a:rPr>
              <a:t>view </a:t>
            </a:r>
            <a:r>
              <a:rPr sz="2000" dirty="0">
                <a:latin typeface="Calibri"/>
                <a:cs typeface="Calibri"/>
              </a:rPr>
              <a:t>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use a SQL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command</a:t>
            </a:r>
            <a:endParaRPr sz="2000">
              <a:latin typeface="Calibri"/>
              <a:cs typeface="Calibri"/>
            </a:endParaRPr>
          </a:p>
          <a:p>
            <a:pPr marL="405765" marR="2533015" lvl="1" indent="-281940">
              <a:lnSpc>
                <a:spcPts val="2160"/>
              </a:lnSpc>
              <a:spcBef>
                <a:spcPts val="480"/>
              </a:spcBef>
              <a:buFont typeface="Arial"/>
              <a:buChar char="–"/>
              <a:tabLst>
                <a:tab pos="405765" algn="l"/>
                <a:tab pos="406400" algn="l"/>
              </a:tabLst>
            </a:pP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ODBC </a:t>
            </a:r>
            <a:r>
              <a:rPr sz="2000" spc="-35" dirty="0">
                <a:latin typeface="Calibri"/>
                <a:cs typeface="Calibri"/>
              </a:rPr>
              <a:t>Editor, </a:t>
            </a:r>
            <a:r>
              <a:rPr sz="2000" dirty="0">
                <a:latin typeface="Calibri"/>
                <a:cs typeface="Calibri"/>
              </a:rPr>
              <a:t>specify ODBC </a:t>
            </a:r>
            <a:r>
              <a:rPr sz="2000" spc="-5" dirty="0">
                <a:latin typeface="Calibri"/>
                <a:cs typeface="Calibri"/>
              </a:rPr>
              <a:t>Connection </a:t>
            </a:r>
            <a:r>
              <a:rPr sz="2000" spc="-25" dirty="0">
                <a:latin typeface="Calibri"/>
                <a:cs typeface="Calibri"/>
              </a:rPr>
              <a:t>Manager, 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access </a:t>
            </a:r>
            <a:r>
              <a:rPr sz="2000" spc="-5" dirty="0">
                <a:latin typeface="Calibri"/>
                <a:cs typeface="Calibri"/>
              </a:rPr>
              <a:t>mode i.e. </a:t>
            </a:r>
            <a:r>
              <a:rPr sz="2000" spc="-10" dirty="0">
                <a:latin typeface="Calibri"/>
                <a:cs typeface="Calibri"/>
              </a:rPr>
              <a:t>from </a:t>
            </a:r>
            <a:r>
              <a:rPr sz="2000" spc="-5" dirty="0">
                <a:latin typeface="Calibri"/>
                <a:cs typeface="Calibri"/>
              </a:rPr>
              <a:t>table or </a:t>
            </a:r>
            <a:r>
              <a:rPr sz="2000" dirty="0">
                <a:latin typeface="Calibri"/>
                <a:cs typeface="Calibri"/>
              </a:rPr>
              <a:t>SQL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command.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3232" y="1869948"/>
            <a:ext cx="4087367" cy="31592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380" y="193547"/>
            <a:ext cx="23850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10" dirty="0"/>
              <a:t>Sources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0912" y="900176"/>
            <a:ext cx="8011159" cy="56038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645160" marR="29845" indent="-287020">
              <a:lnSpc>
                <a:spcPts val="2160"/>
              </a:lnSpc>
              <a:spcBef>
                <a:spcPts val="375"/>
              </a:spcBef>
              <a:buFont typeface="Arial"/>
              <a:buChar char="–"/>
              <a:tabLst>
                <a:tab pos="645160" algn="l"/>
                <a:tab pos="645795" algn="l"/>
              </a:tabLst>
            </a:pP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the ODBC </a:t>
            </a:r>
            <a:r>
              <a:rPr sz="2000" spc="-5" dirty="0">
                <a:latin typeface="Calibri"/>
                <a:cs typeface="Calibri"/>
              </a:rPr>
              <a:t>connection doesn’t </a:t>
            </a:r>
            <a:r>
              <a:rPr sz="2000" spc="-15" dirty="0">
                <a:latin typeface="Calibri"/>
                <a:cs typeface="Calibri"/>
              </a:rPr>
              <a:t>exist, </a:t>
            </a:r>
            <a:r>
              <a:rPr sz="2000" spc="-5" dirty="0">
                <a:latin typeface="Calibri"/>
                <a:cs typeface="Calibri"/>
              </a:rPr>
              <a:t>it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 </a:t>
            </a:r>
            <a:r>
              <a:rPr sz="2000" spc="-15" dirty="0">
                <a:latin typeface="Calibri"/>
                <a:cs typeface="Calibri"/>
              </a:rPr>
              <a:t>steps:</a:t>
            </a:r>
            <a:endParaRPr sz="2000">
              <a:latin typeface="Calibri"/>
              <a:cs typeface="Calibri"/>
            </a:endParaRPr>
          </a:p>
          <a:p>
            <a:pPr marL="815340" marR="880110" lvl="1" indent="-173990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816610" algn="l"/>
              </a:tabLst>
            </a:pPr>
            <a:r>
              <a:rPr sz="2000" spc="-5" dirty="0">
                <a:latin typeface="Calibri"/>
                <a:cs typeface="Calibri"/>
              </a:rPr>
              <a:t>Clicking on New in </a:t>
            </a:r>
            <a:r>
              <a:rPr sz="2000" dirty="0">
                <a:latin typeface="Calibri"/>
                <a:cs typeface="Calibri"/>
              </a:rPr>
              <a:t>ODBC </a:t>
            </a:r>
            <a:r>
              <a:rPr sz="2000" spc="-10" dirty="0">
                <a:latin typeface="Calibri"/>
                <a:cs typeface="Calibri"/>
              </a:rPr>
              <a:t>Editor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New in </a:t>
            </a:r>
            <a:r>
              <a:rPr sz="2000" dirty="0">
                <a:latin typeface="Calibri"/>
                <a:cs typeface="Calibri"/>
              </a:rPr>
              <a:t>ODBC </a:t>
            </a:r>
            <a:r>
              <a:rPr sz="2000" spc="-5" dirty="0">
                <a:latin typeface="Calibri"/>
                <a:cs typeface="Calibri"/>
              </a:rPr>
              <a:t>connection  Manager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Window</a:t>
            </a:r>
            <a:endParaRPr sz="2000">
              <a:latin typeface="Calibri"/>
              <a:cs typeface="Calibri"/>
            </a:endParaRPr>
          </a:p>
          <a:p>
            <a:pPr marL="815340" marR="5080" lvl="1" indent="-173990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815975" algn="l"/>
              </a:tabLst>
            </a:pPr>
            <a:r>
              <a:rPr sz="2000" spc="-5" dirty="0">
                <a:latin typeface="Calibri"/>
                <a:cs typeface="Calibri"/>
              </a:rPr>
              <a:t>Selecting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source, building connection </a:t>
            </a:r>
            <a:r>
              <a:rPr sz="2000" spc="-10" dirty="0">
                <a:latin typeface="Calibri"/>
                <a:cs typeface="Calibri"/>
              </a:rPr>
              <a:t>string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specifying </a:t>
            </a:r>
            <a:r>
              <a:rPr sz="2000" spc="-5" dirty="0">
                <a:latin typeface="Calibri"/>
                <a:cs typeface="Calibri"/>
              </a:rPr>
              <a:t>path of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database file</a:t>
            </a:r>
            <a:endParaRPr sz="2000">
              <a:latin typeface="Calibri"/>
              <a:cs typeface="Calibri"/>
            </a:endParaRPr>
          </a:p>
          <a:p>
            <a:pPr marL="815340" lvl="1" indent="-17399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815975" algn="l"/>
              </a:tabLst>
            </a:pPr>
            <a:r>
              <a:rPr sz="2000" dirty="0">
                <a:latin typeface="Calibri"/>
                <a:cs typeface="Calibri"/>
              </a:rPr>
              <a:t>Specifying </a:t>
            </a:r>
            <a:r>
              <a:rPr sz="2000" spc="-5" dirty="0">
                <a:latin typeface="Calibri"/>
                <a:cs typeface="Calibri"/>
              </a:rPr>
              <a:t>Login </a:t>
            </a:r>
            <a:r>
              <a:rPr sz="2000" spc="-10" dirty="0">
                <a:latin typeface="Calibri"/>
                <a:cs typeface="Calibri"/>
              </a:rPr>
              <a:t>information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database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any </a:t>
            </a:r>
            <a:r>
              <a:rPr sz="2000" spc="-15" dirty="0">
                <a:latin typeface="Calibri"/>
                <a:cs typeface="Calibri"/>
              </a:rPr>
              <a:t>exists.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OLE </a:t>
            </a:r>
            <a:r>
              <a:rPr sz="2000" b="1" spc="-5" dirty="0">
                <a:latin typeface="Calibri"/>
                <a:cs typeface="Calibri"/>
              </a:rPr>
              <a:t>DB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358140" marR="182245" indent="-221615">
              <a:lnSpc>
                <a:spcPts val="2160"/>
              </a:lnSpc>
              <a:spcBef>
                <a:spcPts val="515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r>
              <a:rPr sz="2000" spc="-5" dirty="0">
                <a:latin typeface="Calibri"/>
                <a:cs typeface="Calibri"/>
              </a:rPr>
              <a:t>The OLE(Object Linking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Embedding) DB source </a:t>
            </a:r>
            <a:r>
              <a:rPr sz="2000" dirty="0">
                <a:latin typeface="Calibri"/>
                <a:cs typeface="Calibri"/>
              </a:rPr>
              <a:t>extracts </a:t>
            </a:r>
            <a:r>
              <a:rPr sz="2000" spc="-5" dirty="0">
                <a:latin typeface="Calibri"/>
                <a:cs typeface="Calibri"/>
              </a:rPr>
              <a:t>data from </a:t>
            </a:r>
            <a:r>
              <a:rPr sz="2000" dirty="0">
                <a:latin typeface="Calibri"/>
                <a:cs typeface="Calibri"/>
              </a:rPr>
              <a:t>a  variety </a:t>
            </a:r>
            <a:r>
              <a:rPr sz="2000" spc="-5" dirty="0">
                <a:latin typeface="Calibri"/>
                <a:cs typeface="Calibri"/>
              </a:rPr>
              <a:t>of OLE DB-compliant </a:t>
            </a:r>
            <a:r>
              <a:rPr sz="2000" dirty="0">
                <a:latin typeface="Calibri"/>
                <a:cs typeface="Calibri"/>
              </a:rPr>
              <a:t>relational databases by using a database  table, a view, or an SQL </a:t>
            </a:r>
            <a:r>
              <a:rPr sz="2000" spc="-5" dirty="0">
                <a:latin typeface="Calibri"/>
                <a:cs typeface="Calibri"/>
              </a:rPr>
              <a:t>command. For example, it </a:t>
            </a:r>
            <a:r>
              <a:rPr sz="2000" dirty="0">
                <a:latin typeface="Calibri"/>
                <a:cs typeface="Calibri"/>
              </a:rPr>
              <a:t>can extract </a:t>
            </a:r>
            <a:r>
              <a:rPr sz="2000" spc="-5" dirty="0">
                <a:latin typeface="Calibri"/>
                <a:cs typeface="Calibri"/>
              </a:rPr>
              <a:t>data from  </a:t>
            </a:r>
            <a:r>
              <a:rPr sz="2000" dirty="0">
                <a:latin typeface="Calibri"/>
                <a:cs typeface="Calibri"/>
              </a:rPr>
              <a:t>tables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Microsoft </a:t>
            </a:r>
            <a:r>
              <a:rPr sz="2000" spc="-20" dirty="0">
                <a:latin typeface="Calibri"/>
                <a:cs typeface="Calibri"/>
              </a:rPr>
              <a:t>Office </a:t>
            </a:r>
            <a:r>
              <a:rPr sz="2000" spc="-5" dirty="0">
                <a:latin typeface="Calibri"/>
                <a:cs typeface="Calibri"/>
              </a:rPr>
              <a:t>Access or SQL Server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databases.</a:t>
            </a:r>
            <a:endParaRPr sz="2000">
              <a:latin typeface="Calibri"/>
              <a:cs typeface="Calibri"/>
            </a:endParaRPr>
          </a:p>
          <a:p>
            <a:pPr marL="358140" indent="-22161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58140" algn="l"/>
                <a:tab pos="358775" algn="l"/>
              </a:tabLst>
            </a:pP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provides four </a:t>
            </a:r>
            <a:r>
              <a:rPr sz="2000" spc="-15" dirty="0">
                <a:latin typeface="Calibri"/>
                <a:cs typeface="Calibri"/>
              </a:rPr>
              <a:t>different data </a:t>
            </a:r>
            <a:r>
              <a:rPr sz="2000" dirty="0">
                <a:latin typeface="Calibri"/>
                <a:cs typeface="Calibri"/>
              </a:rPr>
              <a:t>access </a:t>
            </a:r>
            <a:r>
              <a:rPr sz="2000" spc="-5" dirty="0">
                <a:latin typeface="Calibri"/>
                <a:cs typeface="Calibri"/>
              </a:rPr>
              <a:t>modes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10" dirty="0">
                <a:latin typeface="Calibri"/>
                <a:cs typeface="Calibri"/>
              </a:rPr>
              <a:t>extracting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data:</a:t>
            </a:r>
            <a:endParaRPr sz="2000">
              <a:latin typeface="Calibri"/>
              <a:cs typeface="Calibri"/>
            </a:endParaRPr>
          </a:p>
          <a:p>
            <a:pPr marL="532130" lvl="1" indent="-238125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532765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table or </a:t>
            </a:r>
            <a:r>
              <a:rPr sz="2000" spc="-10" dirty="0">
                <a:latin typeface="Calibri"/>
                <a:cs typeface="Calibri"/>
              </a:rPr>
              <a:t>view</a:t>
            </a:r>
            <a:endParaRPr sz="2000">
              <a:latin typeface="Calibri"/>
              <a:cs typeface="Calibri"/>
            </a:endParaRPr>
          </a:p>
          <a:p>
            <a:pPr marL="532130" lvl="1" indent="-238125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532765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table or </a:t>
            </a:r>
            <a:r>
              <a:rPr sz="2000" spc="-10" dirty="0">
                <a:latin typeface="Calibri"/>
                <a:cs typeface="Calibri"/>
              </a:rPr>
              <a:t>view </a:t>
            </a:r>
            <a:r>
              <a:rPr sz="2000" spc="-5" dirty="0">
                <a:latin typeface="Calibri"/>
                <a:cs typeface="Calibri"/>
              </a:rPr>
              <a:t>specified in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variable</a:t>
            </a:r>
            <a:endParaRPr sz="2000">
              <a:latin typeface="Calibri"/>
              <a:cs typeface="Calibri"/>
            </a:endParaRPr>
          </a:p>
          <a:p>
            <a:pPr marL="532130" lvl="1" indent="-238125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532765" algn="l"/>
              </a:tabLst>
            </a:pPr>
            <a:r>
              <a:rPr sz="2000" spc="-10" dirty="0">
                <a:latin typeface="Calibri"/>
                <a:cs typeface="Calibri"/>
              </a:rPr>
              <a:t>Results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 SQL </a:t>
            </a:r>
            <a:r>
              <a:rPr sz="2000" spc="-15" dirty="0">
                <a:latin typeface="Calibri"/>
                <a:cs typeface="Calibri"/>
              </a:rPr>
              <a:t>statement. </a:t>
            </a:r>
            <a:r>
              <a:rPr sz="2000" dirty="0">
                <a:latin typeface="Calibri"/>
                <a:cs typeface="Calibri"/>
              </a:rPr>
              <a:t>The query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a </a:t>
            </a:r>
            <a:r>
              <a:rPr sz="2000" spc="-15" dirty="0">
                <a:latin typeface="Calibri"/>
                <a:cs typeface="Calibri"/>
              </a:rPr>
              <a:t>parameterized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query.</a:t>
            </a:r>
            <a:endParaRPr sz="2000">
              <a:latin typeface="Calibri"/>
              <a:cs typeface="Calibri"/>
            </a:endParaRPr>
          </a:p>
          <a:p>
            <a:pPr marL="532130" lvl="1" indent="-238125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532765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results of </a:t>
            </a:r>
            <a:r>
              <a:rPr sz="2000" dirty="0">
                <a:latin typeface="Calibri"/>
                <a:cs typeface="Calibri"/>
              </a:rPr>
              <a:t>an SQL </a:t>
            </a:r>
            <a:r>
              <a:rPr sz="2000" spc="-15" dirty="0">
                <a:latin typeface="Calibri"/>
                <a:cs typeface="Calibri"/>
              </a:rPr>
              <a:t>statement stored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variable.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3850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10" dirty="0"/>
              <a:t>Sources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3139" y="794137"/>
            <a:ext cx="7411720" cy="246443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299085" algn="l"/>
                <a:tab pos="299720" algn="l"/>
              </a:tabLst>
            </a:pPr>
            <a:r>
              <a:rPr sz="2000" dirty="0">
                <a:latin typeface="Calibri"/>
                <a:cs typeface="Calibri"/>
              </a:rPr>
              <a:t>OLE DB </a:t>
            </a:r>
            <a:r>
              <a:rPr sz="2000" spc="-5" dirty="0">
                <a:latin typeface="Calibri"/>
                <a:cs typeface="Calibri"/>
              </a:rPr>
              <a:t>Source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Editor:</a:t>
            </a:r>
            <a:endParaRPr sz="200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latin typeface="Calibri"/>
                <a:cs typeface="Calibri"/>
              </a:rPr>
              <a:t>Select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Provider</a:t>
            </a:r>
            <a:endParaRPr sz="2000">
              <a:latin typeface="Calibri"/>
              <a:cs typeface="Calibri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Calibri"/>
                <a:cs typeface="Calibri"/>
              </a:rPr>
              <a:t>Specify </a:t>
            </a:r>
            <a:r>
              <a:rPr sz="2000" spc="-5" dirty="0">
                <a:latin typeface="Calibri"/>
                <a:cs typeface="Calibri"/>
              </a:rPr>
              <a:t>Connection </a:t>
            </a:r>
            <a:r>
              <a:rPr sz="2000" spc="-25" dirty="0">
                <a:latin typeface="Calibri"/>
                <a:cs typeface="Calibri"/>
              </a:rPr>
              <a:t>Manager,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access </a:t>
            </a:r>
            <a:r>
              <a:rPr sz="2000" spc="-5" dirty="0">
                <a:latin typeface="Calibri"/>
                <a:cs typeface="Calibri"/>
              </a:rPr>
              <a:t>mode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other </a:t>
            </a:r>
            <a:r>
              <a:rPr sz="2000" spc="-10" dirty="0">
                <a:latin typeface="Calibri"/>
                <a:cs typeface="Calibri"/>
              </a:rPr>
              <a:t>details  associated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it.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Calibri"/>
                <a:cs typeface="Calibri"/>
              </a:rPr>
              <a:t>Select columns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used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output.</a:t>
            </a:r>
            <a:endParaRPr sz="2000">
              <a:latin typeface="Calibri"/>
              <a:cs typeface="Calibri"/>
            </a:endParaRPr>
          </a:p>
          <a:p>
            <a:pPr marL="697865" marR="356235" lvl="1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9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handle </a:t>
            </a:r>
            <a:r>
              <a:rPr sz="2000" spc="-15" dirty="0">
                <a:latin typeface="Calibri"/>
                <a:cs typeface="Calibri"/>
              </a:rPr>
              <a:t>errors </a:t>
            </a:r>
            <a:r>
              <a:rPr sz="2000" spc="-5" dirty="0">
                <a:latin typeface="Calibri"/>
                <a:cs typeface="Calibri"/>
              </a:rPr>
              <a:t>that might </a:t>
            </a:r>
            <a:r>
              <a:rPr sz="2000" dirty="0">
                <a:latin typeface="Calibri"/>
                <a:cs typeface="Calibri"/>
              </a:rPr>
              <a:t>occur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spc="-10" dirty="0">
                <a:latin typeface="Calibri"/>
                <a:cs typeface="Calibri"/>
              </a:rPr>
              <a:t>redirecting error </a:t>
            </a:r>
            <a:r>
              <a:rPr sz="2000" spc="-15" dirty="0">
                <a:latin typeface="Calibri"/>
                <a:cs typeface="Calibri"/>
              </a:rPr>
              <a:t>rows,  </a:t>
            </a:r>
            <a:r>
              <a:rPr sz="2000" spc="-5" dirty="0">
                <a:latin typeface="Calibri"/>
                <a:cs typeface="Calibri"/>
              </a:rPr>
              <a:t>ignoring </a:t>
            </a:r>
            <a:r>
              <a:rPr sz="2000" spc="-10" dirty="0">
                <a:latin typeface="Calibri"/>
                <a:cs typeface="Calibri"/>
              </a:rPr>
              <a:t>error </a:t>
            </a:r>
            <a:r>
              <a:rPr sz="2000" spc="-20" dirty="0">
                <a:latin typeface="Calibri"/>
                <a:cs typeface="Calibri"/>
              </a:rPr>
              <a:t>rows </a:t>
            </a:r>
            <a:r>
              <a:rPr sz="2000" spc="-10" dirty="0">
                <a:latin typeface="Calibri"/>
                <a:cs typeface="Calibri"/>
              </a:rPr>
              <a:t>etc., </a:t>
            </a:r>
            <a:r>
              <a:rPr sz="2000" spc="-5" dirty="0">
                <a:latin typeface="Calibri"/>
                <a:cs typeface="Calibri"/>
              </a:rPr>
              <a:t>set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same in </a:t>
            </a:r>
            <a:r>
              <a:rPr sz="2000" spc="-10" dirty="0">
                <a:latin typeface="Calibri"/>
                <a:cs typeface="Calibri"/>
              </a:rPr>
              <a:t>Error </a:t>
            </a:r>
            <a:r>
              <a:rPr sz="2000" dirty="0">
                <a:latin typeface="Calibri"/>
                <a:cs typeface="Calibri"/>
              </a:rPr>
              <a:t>Output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section.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13334" y="3461442"/>
            <a:ext cx="4316653" cy="29668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3850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10" dirty="0"/>
              <a:t>Sources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8285" indent="-220979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8285" algn="l"/>
                <a:tab pos="248920" algn="l"/>
              </a:tabLst>
            </a:pPr>
            <a:r>
              <a:rPr spc="-25" dirty="0"/>
              <a:t>RAW</a:t>
            </a:r>
            <a:r>
              <a:rPr spc="-20" dirty="0"/>
              <a:t> </a:t>
            </a:r>
            <a:r>
              <a:rPr dirty="0"/>
              <a:t>FILE</a:t>
            </a:r>
            <a:r>
              <a:rPr b="0" dirty="0">
                <a:latin typeface="Calibri"/>
                <a:cs typeface="Calibri"/>
              </a:rPr>
              <a:t>:</a:t>
            </a:r>
          </a:p>
          <a:p>
            <a:pPr marL="14604"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706755" lvl="1" indent="-28702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07390" algn="l"/>
                <a:tab pos="708025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Raw File source </a:t>
            </a:r>
            <a:r>
              <a:rPr sz="2000" spc="-10" dirty="0">
                <a:latin typeface="Calibri"/>
                <a:cs typeface="Calibri"/>
              </a:rPr>
              <a:t>reads </a:t>
            </a:r>
            <a:r>
              <a:rPr sz="2000" spc="-20" dirty="0">
                <a:latin typeface="Calibri"/>
                <a:cs typeface="Calibri"/>
              </a:rPr>
              <a:t>raw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file.</a:t>
            </a:r>
            <a:endParaRPr sz="2000">
              <a:latin typeface="Calibri"/>
              <a:cs typeface="Calibri"/>
            </a:endParaRPr>
          </a:p>
          <a:p>
            <a:pPr marL="706755" marR="299720">
              <a:lnSpc>
                <a:spcPct val="100000"/>
              </a:lnSpc>
            </a:pPr>
            <a:r>
              <a:rPr b="0" spc="-5" dirty="0">
                <a:latin typeface="Calibri"/>
                <a:cs typeface="Calibri"/>
              </a:rPr>
              <a:t>Because </a:t>
            </a:r>
            <a:r>
              <a:rPr b="0" dirty="0">
                <a:latin typeface="Calibri"/>
                <a:cs typeface="Calibri"/>
              </a:rPr>
              <a:t>the </a:t>
            </a:r>
            <a:r>
              <a:rPr b="0" spc="-15" dirty="0">
                <a:latin typeface="Calibri"/>
                <a:cs typeface="Calibri"/>
              </a:rPr>
              <a:t>representation </a:t>
            </a:r>
            <a:r>
              <a:rPr b="0" spc="-5" dirty="0">
                <a:latin typeface="Calibri"/>
                <a:cs typeface="Calibri"/>
              </a:rPr>
              <a:t>of </a:t>
            </a:r>
            <a:r>
              <a:rPr b="0" dirty="0">
                <a:latin typeface="Calibri"/>
                <a:cs typeface="Calibri"/>
              </a:rPr>
              <a:t>the </a:t>
            </a:r>
            <a:r>
              <a:rPr b="0" spc="-15" dirty="0">
                <a:latin typeface="Calibri"/>
                <a:cs typeface="Calibri"/>
              </a:rPr>
              <a:t>data </a:t>
            </a:r>
            <a:r>
              <a:rPr b="0" spc="-5" dirty="0">
                <a:latin typeface="Calibri"/>
                <a:cs typeface="Calibri"/>
              </a:rPr>
              <a:t>is </a:t>
            </a:r>
            <a:r>
              <a:rPr b="0" spc="-10" dirty="0">
                <a:latin typeface="Calibri"/>
                <a:cs typeface="Calibri"/>
              </a:rPr>
              <a:t>native </a:t>
            </a:r>
            <a:r>
              <a:rPr b="0" spc="-15" dirty="0">
                <a:latin typeface="Calibri"/>
                <a:cs typeface="Calibri"/>
              </a:rPr>
              <a:t>to </a:t>
            </a:r>
            <a:r>
              <a:rPr b="0" dirty="0">
                <a:latin typeface="Calibri"/>
                <a:cs typeface="Calibri"/>
              </a:rPr>
              <a:t>the </a:t>
            </a:r>
            <a:r>
              <a:rPr b="0" spc="-5" dirty="0">
                <a:latin typeface="Calibri"/>
                <a:cs typeface="Calibri"/>
              </a:rPr>
              <a:t>source, </a:t>
            </a:r>
            <a:r>
              <a:rPr b="0" dirty="0">
                <a:latin typeface="Calibri"/>
                <a:cs typeface="Calibri"/>
              </a:rPr>
              <a:t>the  </a:t>
            </a:r>
            <a:r>
              <a:rPr b="0" spc="-15" dirty="0">
                <a:latin typeface="Calibri"/>
                <a:cs typeface="Calibri"/>
              </a:rPr>
              <a:t>data </a:t>
            </a:r>
            <a:r>
              <a:rPr b="0" spc="-10" dirty="0">
                <a:latin typeface="Calibri"/>
                <a:cs typeface="Calibri"/>
              </a:rPr>
              <a:t>requires </a:t>
            </a:r>
            <a:r>
              <a:rPr b="0" dirty="0">
                <a:latin typeface="Calibri"/>
                <a:cs typeface="Calibri"/>
              </a:rPr>
              <a:t>no </a:t>
            </a:r>
            <a:r>
              <a:rPr b="0" spc="-10" dirty="0">
                <a:latin typeface="Calibri"/>
                <a:cs typeface="Calibri"/>
              </a:rPr>
              <a:t>translation </a:t>
            </a:r>
            <a:r>
              <a:rPr b="0" dirty="0">
                <a:latin typeface="Calibri"/>
                <a:cs typeface="Calibri"/>
              </a:rPr>
              <a:t>and </a:t>
            </a:r>
            <a:r>
              <a:rPr b="0" spc="-10" dirty="0">
                <a:latin typeface="Calibri"/>
                <a:cs typeface="Calibri"/>
              </a:rPr>
              <a:t>almost </a:t>
            </a:r>
            <a:r>
              <a:rPr b="0" dirty="0">
                <a:latin typeface="Calibri"/>
                <a:cs typeface="Calibri"/>
              </a:rPr>
              <a:t>no </a:t>
            </a:r>
            <a:r>
              <a:rPr b="0" spc="-5" dirty="0">
                <a:latin typeface="Calibri"/>
                <a:cs typeface="Calibri"/>
              </a:rPr>
              <a:t>parsing. This </a:t>
            </a:r>
            <a:r>
              <a:rPr b="0" dirty="0">
                <a:latin typeface="Calibri"/>
                <a:cs typeface="Calibri"/>
              </a:rPr>
              <a:t>means </a:t>
            </a:r>
            <a:r>
              <a:rPr b="0" spc="-5" dirty="0">
                <a:latin typeface="Calibri"/>
                <a:cs typeface="Calibri"/>
              </a:rPr>
              <a:t>that  </a:t>
            </a:r>
            <a:r>
              <a:rPr b="0" dirty="0">
                <a:latin typeface="Calibri"/>
                <a:cs typeface="Calibri"/>
              </a:rPr>
              <a:t>the </a:t>
            </a:r>
            <a:r>
              <a:rPr b="0" spc="-5" dirty="0">
                <a:latin typeface="Calibri"/>
                <a:cs typeface="Calibri"/>
              </a:rPr>
              <a:t>Raw File source can </a:t>
            </a:r>
            <a:r>
              <a:rPr b="0" spc="-10" dirty="0">
                <a:latin typeface="Calibri"/>
                <a:cs typeface="Calibri"/>
              </a:rPr>
              <a:t>read </a:t>
            </a:r>
            <a:r>
              <a:rPr b="0" spc="-15" dirty="0">
                <a:latin typeface="Calibri"/>
                <a:cs typeface="Calibri"/>
              </a:rPr>
              <a:t>data </a:t>
            </a:r>
            <a:r>
              <a:rPr b="0" spc="-10" dirty="0">
                <a:latin typeface="Calibri"/>
                <a:cs typeface="Calibri"/>
              </a:rPr>
              <a:t>more </a:t>
            </a:r>
            <a:r>
              <a:rPr b="0" dirty="0">
                <a:latin typeface="Calibri"/>
                <a:cs typeface="Calibri"/>
              </a:rPr>
              <a:t>quickly than </a:t>
            </a:r>
            <a:r>
              <a:rPr b="0" spc="-5" dirty="0">
                <a:latin typeface="Calibri"/>
                <a:cs typeface="Calibri"/>
              </a:rPr>
              <a:t>other sources  </a:t>
            </a:r>
            <a:r>
              <a:rPr b="0" dirty="0">
                <a:latin typeface="Calibri"/>
                <a:cs typeface="Calibri"/>
              </a:rPr>
              <a:t>such as the </a:t>
            </a:r>
            <a:r>
              <a:rPr b="0" spc="-10" dirty="0">
                <a:latin typeface="Calibri"/>
                <a:cs typeface="Calibri"/>
              </a:rPr>
              <a:t>Flat </a:t>
            </a:r>
            <a:r>
              <a:rPr b="0" spc="-5" dirty="0">
                <a:latin typeface="Calibri"/>
                <a:cs typeface="Calibri"/>
              </a:rPr>
              <a:t>File </a:t>
            </a:r>
            <a:r>
              <a:rPr b="0" dirty="0">
                <a:latin typeface="Calibri"/>
                <a:cs typeface="Calibri"/>
              </a:rPr>
              <a:t>and the OLE DB</a:t>
            </a:r>
            <a:r>
              <a:rPr b="0" spc="-45" dirty="0">
                <a:latin typeface="Calibri"/>
                <a:cs typeface="Calibri"/>
              </a:rPr>
              <a:t> </a:t>
            </a:r>
            <a:r>
              <a:rPr b="0" spc="-5" dirty="0">
                <a:latin typeface="Calibri"/>
                <a:cs typeface="Calibri"/>
              </a:rPr>
              <a:t>sources.</a:t>
            </a:r>
          </a:p>
          <a:p>
            <a:pPr marL="70675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07390" algn="l"/>
                <a:tab pos="708025" algn="l"/>
              </a:tabLst>
            </a:pPr>
            <a:r>
              <a:rPr sz="2000" spc="-5" dirty="0">
                <a:latin typeface="Calibri"/>
                <a:cs typeface="Calibri"/>
              </a:rPr>
              <a:t>This source does </a:t>
            </a:r>
            <a:r>
              <a:rPr sz="2000" dirty="0">
                <a:latin typeface="Calibri"/>
                <a:cs typeface="Calibri"/>
              </a:rPr>
              <a:t>not use a </a:t>
            </a:r>
            <a:r>
              <a:rPr sz="2000" spc="-5" dirty="0">
                <a:latin typeface="Calibri"/>
                <a:cs typeface="Calibri"/>
              </a:rPr>
              <a:t>connection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manager.</a:t>
            </a:r>
            <a:endParaRPr sz="2000">
              <a:latin typeface="Calibri"/>
              <a:cs typeface="Calibri"/>
            </a:endParaRPr>
          </a:p>
          <a:p>
            <a:pPr marL="70675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07390" algn="l"/>
                <a:tab pos="708025" algn="l"/>
              </a:tabLst>
            </a:pPr>
            <a:r>
              <a:rPr sz="2000" spc="-5" dirty="0">
                <a:latin typeface="Calibri"/>
                <a:cs typeface="Calibri"/>
              </a:rPr>
              <a:t>This source </a:t>
            </a:r>
            <a:r>
              <a:rPr sz="2000" dirty="0">
                <a:latin typeface="Calibri"/>
                <a:cs typeface="Calibri"/>
              </a:rPr>
              <a:t>has one output. </a:t>
            </a:r>
            <a:r>
              <a:rPr sz="2000" spc="-5" dirty="0">
                <a:latin typeface="Calibri"/>
                <a:cs typeface="Calibri"/>
              </a:rPr>
              <a:t>It does </a:t>
            </a:r>
            <a:r>
              <a:rPr sz="2000" dirty="0">
                <a:latin typeface="Calibri"/>
                <a:cs typeface="Calibri"/>
              </a:rPr>
              <a:t>not </a:t>
            </a:r>
            <a:r>
              <a:rPr sz="2000" spc="-5" dirty="0">
                <a:latin typeface="Calibri"/>
                <a:cs typeface="Calibri"/>
              </a:rPr>
              <a:t>support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error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output.</a:t>
            </a:r>
            <a:endParaRPr sz="2000">
              <a:latin typeface="Calibri"/>
              <a:cs typeface="Calibri"/>
            </a:endParaRPr>
          </a:p>
          <a:p>
            <a:pPr marL="763270" marR="1412240" lvl="1" indent="-34353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07390" algn="l"/>
                <a:tab pos="708025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Raw File source is used </a:t>
            </a:r>
            <a:r>
              <a:rPr sz="2000" spc="-15" dirty="0">
                <a:latin typeface="Calibri"/>
                <a:cs typeface="Calibri"/>
              </a:rPr>
              <a:t>to retrieve </a:t>
            </a:r>
            <a:r>
              <a:rPr sz="2000" spc="-20" dirty="0">
                <a:latin typeface="Calibri"/>
                <a:cs typeface="Calibri"/>
              </a:rPr>
              <a:t>raw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was  previously written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Raw File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destination.</a:t>
            </a:r>
            <a:endParaRPr sz="2000">
              <a:latin typeface="Calibri"/>
              <a:cs typeface="Calibri"/>
            </a:endParaRPr>
          </a:p>
          <a:p>
            <a:pPr marL="706755" marR="5080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07390" algn="l"/>
                <a:tab pos="708025" algn="l"/>
              </a:tabLst>
            </a:pPr>
            <a:r>
              <a:rPr sz="2000" spc="-5" dirty="0">
                <a:latin typeface="Calibri"/>
                <a:cs typeface="Calibri"/>
              </a:rPr>
              <a:t>In Raw File source </a:t>
            </a:r>
            <a:r>
              <a:rPr sz="2000" spc="-30" dirty="0">
                <a:latin typeface="Calibri"/>
                <a:cs typeface="Calibri"/>
              </a:rPr>
              <a:t>editor, </a:t>
            </a: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access </a:t>
            </a:r>
            <a:r>
              <a:rPr sz="2000" spc="-5" dirty="0">
                <a:latin typeface="Calibri"/>
                <a:cs typeface="Calibri"/>
              </a:rPr>
              <a:t>mode </a:t>
            </a:r>
            <a:r>
              <a:rPr sz="2000" dirty="0">
                <a:latin typeface="Calibri"/>
                <a:cs typeface="Calibri"/>
              </a:rPr>
              <a:t>and the </a:t>
            </a:r>
            <a:r>
              <a:rPr sz="2000" spc="-20" dirty="0">
                <a:latin typeface="Calibri"/>
                <a:cs typeface="Calibri"/>
              </a:rPr>
              <a:t>raw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dirty="0">
                <a:latin typeface="Calibri"/>
                <a:cs typeface="Calibri"/>
              </a:rPr>
              <a:t>and  </a:t>
            </a: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spc="-10" dirty="0">
                <a:latin typeface="Calibri"/>
                <a:cs typeface="Calibri"/>
              </a:rPr>
              <a:t>required </a:t>
            </a:r>
            <a:r>
              <a:rPr sz="2000" spc="-5" dirty="0">
                <a:latin typeface="Calibri"/>
                <a:cs typeface="Calibri"/>
              </a:rPr>
              <a:t>columns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95808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</a:t>
            </a:r>
            <a:r>
              <a:rPr spc="-10" dirty="0"/>
              <a:t> </a:t>
            </a:r>
            <a:r>
              <a:rPr spc="-15" dirty="0"/>
              <a:t>Architecture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539990" cy="2464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 has a </a:t>
            </a:r>
            <a:r>
              <a:rPr sz="2000" spc="-10" dirty="0">
                <a:latin typeface="Calibri"/>
                <a:cs typeface="Calibri"/>
              </a:rPr>
              <a:t>architecture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separates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movement 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transformation </a:t>
            </a:r>
            <a:r>
              <a:rPr sz="2000" spc="-15" dirty="0">
                <a:latin typeface="Calibri"/>
                <a:cs typeface="Calibri"/>
              </a:rPr>
              <a:t>from Package control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Packages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dirty="0">
                <a:latin typeface="Calibri"/>
                <a:cs typeface="Calibri"/>
              </a:rPr>
              <a:t>the units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work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you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execute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Calibri"/>
                <a:cs typeface="Calibri"/>
              </a:rPr>
              <a:t>Tasks </a:t>
            </a:r>
            <a:r>
              <a:rPr sz="2000" dirty="0">
                <a:latin typeface="Calibri"/>
                <a:cs typeface="Calibri"/>
              </a:rPr>
              <a:t>do the </a:t>
            </a:r>
            <a:r>
              <a:rPr sz="2000" spc="-10" dirty="0">
                <a:latin typeface="Calibri"/>
                <a:cs typeface="Calibri"/>
              </a:rPr>
              <a:t>work </a:t>
            </a:r>
            <a:r>
              <a:rPr sz="2000" spc="-5" dirty="0">
                <a:latin typeface="Calibri"/>
                <a:cs typeface="Calibri"/>
              </a:rPr>
              <a:t>in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packages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Containers are </a:t>
            </a:r>
            <a:r>
              <a:rPr sz="2000" dirty="0">
                <a:latin typeface="Calibri"/>
                <a:cs typeface="Calibri"/>
              </a:rPr>
              <a:t>objects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provide structure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packages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3850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10" dirty="0"/>
              <a:t>Sources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37"/>
            <a:ext cx="5446395" cy="4018279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86055" indent="-17399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6690" algn="l"/>
              </a:tabLst>
            </a:pPr>
            <a:r>
              <a:rPr sz="2000" b="1" dirty="0">
                <a:latin typeface="Calibri"/>
                <a:cs typeface="Calibri"/>
              </a:rPr>
              <a:t>XML</a:t>
            </a:r>
            <a:r>
              <a:rPr sz="2000" b="1" spc="-1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source</a:t>
            </a:r>
            <a:r>
              <a:rPr sz="2000" spc="-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405765" lvl="1" indent="-221615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06400" algn="l"/>
              </a:tabLst>
            </a:pPr>
            <a:r>
              <a:rPr sz="2000" spc="-5" dirty="0">
                <a:latin typeface="Calibri"/>
                <a:cs typeface="Calibri"/>
              </a:rPr>
              <a:t>Extracts </a:t>
            </a:r>
            <a:r>
              <a:rPr sz="2000" spc="-15" dirty="0">
                <a:latin typeface="Calibri"/>
                <a:cs typeface="Calibri"/>
              </a:rPr>
              <a:t>data from </a:t>
            </a:r>
            <a:r>
              <a:rPr sz="2000" dirty="0">
                <a:latin typeface="Calibri"/>
                <a:cs typeface="Calibri"/>
              </a:rPr>
              <a:t>an XML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file.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"/>
              <a:buChar char="–"/>
            </a:pPr>
            <a:endParaRPr sz="2900">
              <a:latin typeface="Times New Roman"/>
              <a:cs typeface="Times New Roman"/>
            </a:endParaRPr>
          </a:p>
          <a:p>
            <a:pPr marL="405765" lvl="1" indent="-221615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406400" algn="l"/>
              </a:tabLst>
            </a:pPr>
            <a:r>
              <a:rPr sz="2000" dirty="0">
                <a:latin typeface="Calibri"/>
                <a:cs typeface="Calibri"/>
              </a:rPr>
              <a:t>XML </a:t>
            </a:r>
            <a:r>
              <a:rPr sz="2000" spc="-5" dirty="0">
                <a:latin typeface="Calibri"/>
                <a:cs typeface="Calibri"/>
              </a:rPr>
              <a:t>Source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Editor:</a:t>
            </a:r>
            <a:endParaRPr sz="2000">
              <a:latin typeface="Calibri"/>
              <a:cs typeface="Calibri"/>
            </a:endParaRPr>
          </a:p>
          <a:p>
            <a:pPr marL="581025" lvl="2" indent="-175895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581660" algn="l"/>
              </a:tabLst>
            </a:pPr>
            <a:r>
              <a:rPr sz="2000" spc="-5" dirty="0">
                <a:latin typeface="Calibri"/>
                <a:cs typeface="Calibri"/>
              </a:rPr>
              <a:t>Select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file.</a:t>
            </a:r>
            <a:endParaRPr sz="2000">
              <a:latin typeface="Calibri"/>
              <a:cs typeface="Calibri"/>
            </a:endParaRPr>
          </a:p>
          <a:p>
            <a:pPr marL="581025" marR="1271905" lvl="2" indent="-17526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581660" algn="l"/>
              </a:tabLst>
            </a:pP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after </a:t>
            </a:r>
            <a:r>
              <a:rPr sz="2000" spc="-5" dirty="0">
                <a:latin typeface="Calibri"/>
                <a:cs typeface="Calibri"/>
              </a:rPr>
              <a:t>selection,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error  </a:t>
            </a:r>
            <a:r>
              <a:rPr sz="2000" spc="-5" dirty="0">
                <a:latin typeface="Calibri"/>
                <a:cs typeface="Calibri"/>
              </a:rPr>
              <a:t>message is shown </a:t>
            </a:r>
            <a:r>
              <a:rPr sz="2000" spc="-15" dirty="0">
                <a:latin typeface="Calibri"/>
                <a:cs typeface="Calibri"/>
              </a:rPr>
              <a:t>stating </a:t>
            </a:r>
            <a:r>
              <a:rPr sz="2000" dirty="0">
                <a:latin typeface="Calibri"/>
                <a:cs typeface="Calibri"/>
              </a:rPr>
              <a:t>XML  Schema </a:t>
            </a:r>
            <a:r>
              <a:rPr sz="2000" spc="-5" dirty="0">
                <a:latin typeface="Calibri"/>
                <a:cs typeface="Calibri"/>
              </a:rPr>
              <a:t>(XSD) </a:t>
            </a:r>
            <a:r>
              <a:rPr sz="2000" dirty="0">
                <a:latin typeface="Calibri"/>
                <a:cs typeface="Calibri"/>
              </a:rPr>
              <a:t>not </a:t>
            </a:r>
            <a:r>
              <a:rPr sz="2000" spc="-5" dirty="0">
                <a:latin typeface="Calibri"/>
                <a:cs typeface="Calibri"/>
              </a:rPr>
              <a:t>specified,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then,</a:t>
            </a:r>
            <a:endParaRPr sz="2000">
              <a:latin typeface="Calibri"/>
              <a:cs typeface="Calibri"/>
            </a:endParaRPr>
          </a:p>
          <a:p>
            <a:pPr marL="581025" marR="118364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Calibri"/>
                <a:cs typeface="Calibri"/>
              </a:rPr>
              <a:t>Click on </a:t>
            </a:r>
            <a:r>
              <a:rPr sz="1800" spc="-15" dirty="0">
                <a:latin typeface="Calibri"/>
                <a:cs typeface="Calibri"/>
              </a:rPr>
              <a:t>Generate </a:t>
            </a:r>
            <a:r>
              <a:rPr sz="1800" spc="-5" dirty="0">
                <a:latin typeface="Calibri"/>
                <a:cs typeface="Calibri"/>
              </a:rPr>
              <a:t>XSD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15" dirty="0">
                <a:latin typeface="Calibri"/>
                <a:cs typeface="Calibri"/>
              </a:rPr>
              <a:t>generate </a:t>
            </a:r>
            <a:r>
              <a:rPr sz="1800" spc="-5" dirty="0">
                <a:latin typeface="Calibri"/>
                <a:cs typeface="Calibri"/>
              </a:rPr>
              <a:t>one 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5" dirty="0">
                <a:latin typeface="Calibri"/>
                <a:cs typeface="Calibri"/>
              </a:rPr>
              <a:t>store </a:t>
            </a:r>
            <a:r>
              <a:rPr sz="1800" spc="-5" dirty="0">
                <a:latin typeface="Calibri"/>
                <a:cs typeface="Calibri"/>
              </a:rPr>
              <a:t>it in the </a:t>
            </a:r>
            <a:r>
              <a:rPr sz="1800" dirty="0">
                <a:latin typeface="Calibri"/>
                <a:cs typeface="Calibri"/>
              </a:rPr>
              <a:t>same </a:t>
            </a:r>
            <a:r>
              <a:rPr sz="1800" spc="-10" dirty="0">
                <a:latin typeface="Calibri"/>
                <a:cs typeface="Calibri"/>
              </a:rPr>
              <a:t>location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10" dirty="0">
                <a:latin typeface="Calibri"/>
                <a:cs typeface="Calibri"/>
              </a:rPr>
              <a:t>that  </a:t>
            </a:r>
            <a:r>
              <a:rPr sz="1800" spc="-5" dirty="0">
                <a:latin typeface="Calibri"/>
                <a:cs typeface="Calibri"/>
              </a:rPr>
              <a:t>of the </a:t>
            </a:r>
            <a:r>
              <a:rPr sz="1800" dirty="0">
                <a:latin typeface="Calibri"/>
                <a:cs typeface="Calibri"/>
              </a:rPr>
              <a:t>xml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file.</a:t>
            </a:r>
            <a:endParaRPr sz="1800">
              <a:latin typeface="Calibri"/>
              <a:cs typeface="Calibri"/>
            </a:endParaRPr>
          </a:p>
          <a:p>
            <a:pPr marL="405765" lvl="1" indent="-221615">
              <a:lnSpc>
                <a:spcPct val="100000"/>
              </a:lnSpc>
              <a:spcBef>
                <a:spcPts val="475"/>
              </a:spcBef>
              <a:buFont typeface="Arial"/>
              <a:buChar char="–"/>
              <a:tabLst>
                <a:tab pos="406400" algn="l"/>
              </a:tabLst>
            </a:pPr>
            <a:r>
              <a:rPr sz="2000" dirty="0">
                <a:latin typeface="Calibri"/>
                <a:cs typeface="Calibri"/>
              </a:rPr>
              <a:t>XML Schema </a:t>
            </a:r>
            <a:r>
              <a:rPr sz="2000" spc="-15" dirty="0">
                <a:latin typeface="Calibri"/>
                <a:cs typeface="Calibri"/>
              </a:rPr>
              <a:t>stores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definition of </a:t>
            </a:r>
            <a:r>
              <a:rPr sz="2000" dirty="0">
                <a:latin typeface="Calibri"/>
                <a:cs typeface="Calibri"/>
              </a:rPr>
              <a:t>the XML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000" y="1371600"/>
            <a:ext cx="3886199" cy="2810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05714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15" dirty="0"/>
              <a:t>Destinations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33384" cy="5207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6794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destination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component that </a:t>
            </a:r>
            <a:r>
              <a:rPr sz="2000" spc="-10" dirty="0">
                <a:latin typeface="Calibri"/>
                <a:cs typeface="Calibri"/>
              </a:rPr>
              <a:t>writes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from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data 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specific </a:t>
            </a:r>
            <a:r>
              <a:rPr sz="2000" spc="-15" dirty="0">
                <a:latin typeface="Calibri"/>
                <a:cs typeface="Calibri"/>
              </a:rPr>
              <a:t>data store,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5" dirty="0">
                <a:latin typeface="Calibri"/>
                <a:cs typeface="Calibri"/>
              </a:rPr>
              <a:t>creates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in-memory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dataset.</a:t>
            </a:r>
            <a:endParaRPr sz="2000">
              <a:latin typeface="Calibri"/>
              <a:cs typeface="Calibri"/>
            </a:endParaRPr>
          </a:p>
          <a:p>
            <a:pPr marL="355600" marR="2408555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loaded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various destinations </a:t>
            </a:r>
            <a:r>
              <a:rPr sz="2000" dirty="0">
                <a:latin typeface="Calibri"/>
                <a:cs typeface="Calibri"/>
              </a:rPr>
              <a:t>such </a:t>
            </a:r>
            <a:r>
              <a:rPr sz="2000" spc="-5" dirty="0">
                <a:latin typeface="Calibri"/>
                <a:cs typeface="Calibri"/>
              </a:rPr>
              <a:t>as:  </a:t>
            </a: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File, </a:t>
            </a:r>
            <a:r>
              <a:rPr sz="2000" dirty="0">
                <a:latin typeface="Calibri"/>
                <a:cs typeface="Calibri"/>
              </a:rPr>
              <a:t>OLE DB , ODBC, ADO </a:t>
            </a:r>
            <a:r>
              <a:rPr sz="2000" spc="-45" dirty="0">
                <a:latin typeface="Calibri"/>
                <a:cs typeface="Calibri"/>
              </a:rPr>
              <a:t>.NET, </a:t>
            </a:r>
            <a:r>
              <a:rPr sz="2000" spc="-5" dirty="0">
                <a:latin typeface="Calibri"/>
                <a:cs typeface="Calibri"/>
              </a:rPr>
              <a:t>Raw File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86055" indent="-17399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6690" algn="l"/>
              </a:tabLst>
            </a:pPr>
            <a:r>
              <a:rPr sz="2000" b="1" dirty="0">
                <a:latin typeface="Calibri"/>
                <a:cs typeface="Calibri"/>
              </a:rPr>
              <a:t>OLE </a:t>
            </a:r>
            <a:r>
              <a:rPr sz="2000" b="1" spc="-5" dirty="0">
                <a:latin typeface="Calibri"/>
                <a:cs typeface="Calibri"/>
              </a:rPr>
              <a:t>DB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Destination</a:t>
            </a:r>
            <a:r>
              <a:rPr sz="2000" spc="-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405765" marR="462280" lvl="1" indent="-220979" algn="just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06400" algn="l"/>
              </a:tabLst>
            </a:pPr>
            <a:r>
              <a:rPr sz="2000" dirty="0">
                <a:latin typeface="Calibri"/>
                <a:cs typeface="Calibri"/>
              </a:rPr>
              <a:t>The OLE DB </a:t>
            </a:r>
            <a:r>
              <a:rPr sz="2000" spc="-10" dirty="0">
                <a:latin typeface="Calibri"/>
                <a:cs typeface="Calibri"/>
              </a:rPr>
              <a:t>destination </a:t>
            </a:r>
            <a:r>
              <a:rPr sz="2000" spc="-5" dirty="0">
                <a:latin typeface="Calibri"/>
                <a:cs typeface="Calibri"/>
              </a:rPr>
              <a:t>loads </a:t>
            </a:r>
            <a:r>
              <a:rPr sz="2000" spc="-15" dirty="0">
                <a:latin typeface="Calibri"/>
                <a:cs typeface="Calibri"/>
              </a:rPr>
              <a:t>data into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variety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OLE </a:t>
            </a:r>
            <a:r>
              <a:rPr sz="2000" spc="-5" dirty="0">
                <a:latin typeface="Calibri"/>
                <a:cs typeface="Calibri"/>
              </a:rPr>
              <a:t>DB-compliant  databases </a:t>
            </a:r>
            <a:r>
              <a:rPr sz="2000" dirty="0">
                <a:latin typeface="Calibri"/>
                <a:cs typeface="Calibri"/>
              </a:rPr>
              <a:t>such as </a:t>
            </a:r>
            <a:r>
              <a:rPr sz="2000" spc="-5" dirty="0">
                <a:latin typeface="Calibri"/>
                <a:cs typeface="Calibri"/>
              </a:rPr>
              <a:t>Microsoft Office </a:t>
            </a:r>
            <a:r>
              <a:rPr sz="2000" dirty="0">
                <a:latin typeface="Calibri"/>
                <a:cs typeface="Calibri"/>
              </a:rPr>
              <a:t>Access , SQL </a:t>
            </a:r>
            <a:r>
              <a:rPr sz="2000" spc="-5" dirty="0">
                <a:latin typeface="Calibri"/>
                <a:cs typeface="Calibri"/>
              </a:rPr>
              <a:t>Server databases </a:t>
            </a:r>
            <a:r>
              <a:rPr sz="2000" spc="-10" dirty="0">
                <a:latin typeface="Calibri"/>
                <a:cs typeface="Calibri"/>
              </a:rPr>
              <a:t>etc. 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database table or </a:t>
            </a:r>
            <a:r>
              <a:rPr sz="2000" spc="-10" dirty="0">
                <a:latin typeface="Calibri"/>
                <a:cs typeface="Calibri"/>
              </a:rPr>
              <a:t>view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an SQL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command.</a:t>
            </a:r>
            <a:endParaRPr sz="2000">
              <a:latin typeface="Calibri"/>
              <a:cs typeface="Calibri"/>
            </a:endParaRPr>
          </a:p>
          <a:p>
            <a:pPr marL="405765" lvl="1" indent="-221615" algn="just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406400" algn="l"/>
              </a:tabLst>
            </a:pP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provides five </a:t>
            </a:r>
            <a:r>
              <a:rPr sz="2000" spc="-15" dirty="0">
                <a:latin typeface="Calibri"/>
                <a:cs typeface="Calibri"/>
              </a:rPr>
              <a:t>different data </a:t>
            </a:r>
            <a:r>
              <a:rPr sz="2000" dirty="0">
                <a:latin typeface="Calibri"/>
                <a:cs typeface="Calibri"/>
              </a:rPr>
              <a:t>access </a:t>
            </a:r>
            <a:r>
              <a:rPr sz="2000" spc="-5" dirty="0">
                <a:latin typeface="Calibri"/>
                <a:cs typeface="Calibri"/>
              </a:rPr>
              <a:t>modes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loading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data:</a:t>
            </a:r>
            <a:endParaRPr sz="2000">
              <a:latin typeface="Calibri"/>
              <a:cs typeface="Calibri"/>
            </a:endParaRPr>
          </a:p>
          <a:p>
            <a:pPr marL="643255" lvl="2" indent="-2857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table or </a:t>
            </a:r>
            <a:r>
              <a:rPr sz="2000" spc="-10" dirty="0">
                <a:latin typeface="Calibri"/>
                <a:cs typeface="Calibri"/>
              </a:rPr>
              <a:t>view </a:t>
            </a:r>
            <a:r>
              <a:rPr sz="2000" dirty="0">
                <a:latin typeface="Calibri"/>
                <a:cs typeface="Calibri"/>
              </a:rPr>
              <a:t>- Specify an </a:t>
            </a:r>
            <a:r>
              <a:rPr sz="2000" spc="-10" dirty="0">
                <a:latin typeface="Calibri"/>
                <a:cs typeface="Calibri"/>
              </a:rPr>
              <a:t>existing </a:t>
            </a:r>
            <a:r>
              <a:rPr sz="2000" spc="-5" dirty="0">
                <a:latin typeface="Calibri"/>
                <a:cs typeface="Calibri"/>
              </a:rPr>
              <a:t>table or </a:t>
            </a:r>
            <a:r>
              <a:rPr sz="2000" spc="-40" dirty="0">
                <a:latin typeface="Calibri"/>
                <a:cs typeface="Calibri"/>
              </a:rPr>
              <a:t>view,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new</a:t>
            </a:r>
            <a:r>
              <a:rPr sz="2000" spc="8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table.</a:t>
            </a:r>
            <a:endParaRPr sz="2000">
              <a:latin typeface="Calibri"/>
              <a:cs typeface="Calibri"/>
            </a:endParaRPr>
          </a:p>
          <a:p>
            <a:pPr marL="643255" lvl="2" indent="-2857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table or </a:t>
            </a:r>
            <a:r>
              <a:rPr sz="2000" spc="-10" dirty="0">
                <a:latin typeface="Calibri"/>
                <a:cs typeface="Calibri"/>
              </a:rPr>
              <a:t>view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spc="-10" dirty="0">
                <a:latin typeface="Calibri"/>
                <a:cs typeface="Calibri"/>
              </a:rPr>
              <a:t>fast-load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options</a:t>
            </a:r>
            <a:endParaRPr sz="2000">
              <a:latin typeface="Calibri"/>
              <a:cs typeface="Calibri"/>
            </a:endParaRPr>
          </a:p>
          <a:p>
            <a:pPr marL="643255" lvl="2" indent="-2857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table or </a:t>
            </a:r>
            <a:r>
              <a:rPr sz="2000" spc="-10" dirty="0">
                <a:latin typeface="Calibri"/>
                <a:cs typeface="Calibri"/>
              </a:rPr>
              <a:t>view </a:t>
            </a:r>
            <a:r>
              <a:rPr sz="2000" spc="-5" dirty="0">
                <a:latin typeface="Calibri"/>
                <a:cs typeface="Calibri"/>
              </a:rPr>
              <a:t>specified in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variable.</a:t>
            </a:r>
            <a:endParaRPr sz="2000">
              <a:latin typeface="Calibri"/>
              <a:cs typeface="Calibri"/>
            </a:endParaRPr>
          </a:p>
          <a:p>
            <a:pPr marL="643255" lvl="2" indent="-2857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table or </a:t>
            </a:r>
            <a:r>
              <a:rPr sz="2000" spc="-10" dirty="0">
                <a:latin typeface="Calibri"/>
                <a:cs typeface="Calibri"/>
              </a:rPr>
              <a:t>view </a:t>
            </a:r>
            <a:r>
              <a:rPr sz="2000" spc="-5" dirty="0">
                <a:latin typeface="Calibri"/>
                <a:cs typeface="Calibri"/>
              </a:rPr>
              <a:t>specified 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variable using </a:t>
            </a:r>
            <a:r>
              <a:rPr sz="2000" spc="-10" dirty="0">
                <a:latin typeface="Calibri"/>
                <a:cs typeface="Calibri"/>
              </a:rPr>
              <a:t>fast-load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options.</a:t>
            </a:r>
            <a:endParaRPr sz="2000">
              <a:latin typeface="Calibri"/>
              <a:cs typeface="Calibri"/>
            </a:endParaRPr>
          </a:p>
          <a:p>
            <a:pPr marL="643255" lvl="2" indent="-28575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643255" algn="l"/>
                <a:tab pos="64389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results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an SQL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statement.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3756" y="249936"/>
            <a:ext cx="8400287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408" y="193547"/>
            <a:ext cx="305714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0" y="274320"/>
            <a:ext cx="83058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274320"/>
            <a:ext cx="83058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15" dirty="0"/>
              <a:t>Destinations</a:t>
            </a:r>
          </a:p>
        </p:txBody>
      </p:sp>
      <p:sp>
        <p:nvSpPr>
          <p:cNvPr id="8" name="object 8"/>
          <p:cNvSpPr/>
          <p:nvPr/>
        </p:nvSpPr>
        <p:spPr>
          <a:xfrm>
            <a:off x="4642103" y="990600"/>
            <a:ext cx="4273295" cy="3276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3540" y="932179"/>
            <a:ext cx="7748905" cy="5121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3545840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800" spc="-35" dirty="0">
                <a:latin typeface="Calibri"/>
                <a:cs typeface="Calibri"/>
              </a:rPr>
              <a:t>Table </a:t>
            </a:r>
            <a:r>
              <a:rPr sz="1800" spc="-5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Views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5" dirty="0">
                <a:latin typeface="Calibri"/>
                <a:cs typeface="Calibri"/>
              </a:rPr>
              <a:t>access mode commits  each </a:t>
            </a:r>
            <a:r>
              <a:rPr sz="1800" spc="-15" dirty="0">
                <a:latin typeface="Calibri"/>
                <a:cs typeface="Calibri"/>
              </a:rPr>
              <a:t>row </a:t>
            </a:r>
            <a:r>
              <a:rPr sz="1800" spc="-10" dirty="0">
                <a:latin typeface="Calibri"/>
                <a:cs typeface="Calibri"/>
              </a:rPr>
              <a:t>at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time </a:t>
            </a:r>
            <a:r>
              <a:rPr sz="1800" dirty="0">
                <a:latin typeface="Calibri"/>
                <a:cs typeface="Calibri"/>
              </a:rPr>
              <a:t>as a </a:t>
            </a:r>
            <a:r>
              <a:rPr sz="1800" spc="-10" dirty="0">
                <a:latin typeface="Calibri"/>
                <a:cs typeface="Calibri"/>
              </a:rPr>
              <a:t>transaction. </a:t>
            </a:r>
            <a:r>
              <a:rPr sz="1800" spc="-5" dirty="0">
                <a:latin typeface="Calibri"/>
                <a:cs typeface="Calibri"/>
              </a:rPr>
              <a:t>Thus, </a:t>
            </a:r>
            <a:r>
              <a:rPr sz="1800" dirty="0">
                <a:latin typeface="Calibri"/>
                <a:cs typeface="Calibri"/>
              </a:rPr>
              <a:t>a  </a:t>
            </a:r>
            <a:r>
              <a:rPr sz="1800" spc="-10" dirty="0">
                <a:latin typeface="Calibri"/>
                <a:cs typeface="Calibri"/>
              </a:rPr>
              <a:t>package transferring </a:t>
            </a:r>
            <a:r>
              <a:rPr sz="1800" dirty="0">
                <a:latin typeface="Calibri"/>
                <a:cs typeface="Calibri"/>
              </a:rPr>
              <a:t>5 </a:t>
            </a:r>
            <a:r>
              <a:rPr sz="1800" spc="-5" dirty="0">
                <a:latin typeface="Calibri"/>
                <a:cs typeface="Calibri"/>
              </a:rPr>
              <a:t>million </a:t>
            </a:r>
            <a:r>
              <a:rPr sz="1800" spc="-15" dirty="0">
                <a:latin typeface="Calibri"/>
                <a:cs typeface="Calibri"/>
              </a:rPr>
              <a:t>rows </a:t>
            </a:r>
            <a:r>
              <a:rPr sz="1800" spc="-40" dirty="0">
                <a:latin typeface="Calibri"/>
                <a:cs typeface="Calibri"/>
              </a:rPr>
              <a:t>take  </a:t>
            </a:r>
            <a:r>
              <a:rPr sz="1800" spc="-10" dirty="0">
                <a:latin typeface="Calibri"/>
                <a:cs typeface="Calibri"/>
              </a:rPr>
              <a:t>quite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long time (30+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mins).</a:t>
            </a:r>
            <a:endParaRPr sz="1800">
              <a:latin typeface="Calibri"/>
              <a:cs typeface="Calibri"/>
            </a:endParaRPr>
          </a:p>
          <a:p>
            <a:pPr marL="184785" marR="3524250" indent="-17272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Fast-load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5" dirty="0">
                <a:latin typeface="Calibri"/>
                <a:cs typeface="Calibri"/>
              </a:rPr>
              <a:t>access,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5" dirty="0">
                <a:latin typeface="Calibri"/>
                <a:cs typeface="Calibri"/>
              </a:rPr>
              <a:t>is  </a:t>
            </a:r>
            <a:r>
              <a:rPr sz="1800" spc="-10" dirty="0">
                <a:latin typeface="Calibri"/>
                <a:cs typeface="Calibri"/>
              </a:rPr>
              <a:t>committed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batches. </a:t>
            </a:r>
            <a:r>
              <a:rPr sz="1800" spc="-15" dirty="0">
                <a:latin typeface="Calibri"/>
                <a:cs typeface="Calibri"/>
              </a:rPr>
              <a:t>So, </a:t>
            </a:r>
            <a:r>
              <a:rPr sz="1800" spc="-5" dirty="0">
                <a:latin typeface="Calibri"/>
                <a:cs typeface="Calibri"/>
              </a:rPr>
              <a:t>inserting </a:t>
            </a:r>
            <a:r>
              <a:rPr sz="1800" dirty="0">
                <a:latin typeface="Calibri"/>
                <a:cs typeface="Calibri"/>
              </a:rPr>
              <a:t>5  </a:t>
            </a:r>
            <a:r>
              <a:rPr sz="1800" spc="-5" dirty="0">
                <a:latin typeface="Calibri"/>
                <a:cs typeface="Calibri"/>
              </a:rPr>
              <a:t>million </a:t>
            </a:r>
            <a:r>
              <a:rPr sz="1800" spc="-15" dirty="0">
                <a:latin typeface="Calibri"/>
                <a:cs typeface="Calibri"/>
              </a:rPr>
              <a:t>records </a:t>
            </a:r>
            <a:r>
              <a:rPr sz="1800" spc="-10" dirty="0">
                <a:latin typeface="Calibri"/>
                <a:cs typeface="Calibri"/>
              </a:rPr>
              <a:t>would </a:t>
            </a:r>
            <a:r>
              <a:rPr sz="1800" spc="-25" dirty="0">
                <a:latin typeface="Calibri"/>
                <a:cs typeface="Calibri"/>
              </a:rPr>
              <a:t>take </a:t>
            </a:r>
            <a:r>
              <a:rPr sz="1800" spc="-5" dirty="0">
                <a:latin typeface="Calibri"/>
                <a:cs typeface="Calibri"/>
              </a:rPr>
              <a:t>just </a:t>
            </a:r>
            <a:r>
              <a:rPr sz="1800" spc="-10" dirty="0">
                <a:latin typeface="Calibri"/>
                <a:cs typeface="Calibri"/>
              </a:rPr>
              <a:t>over </a:t>
            </a:r>
            <a:r>
              <a:rPr sz="1800" dirty="0">
                <a:latin typeface="Calibri"/>
                <a:cs typeface="Calibri"/>
              </a:rPr>
              <a:t>2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184785" marR="400939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Options </a:t>
            </a:r>
            <a:r>
              <a:rPr sz="1800" spc="-10" dirty="0">
                <a:latin typeface="Calibri"/>
                <a:cs typeface="Calibri"/>
              </a:rPr>
              <a:t>associated </a:t>
            </a: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spc="-10" dirty="0">
                <a:latin typeface="Calibri"/>
                <a:cs typeface="Calibri"/>
              </a:rPr>
              <a:t>fast-load </a:t>
            </a:r>
            <a:r>
              <a:rPr sz="1800" spc="-15" dirty="0">
                <a:latin typeface="Calibri"/>
                <a:cs typeface="Calibri"/>
              </a:rPr>
              <a:t>data  </a:t>
            </a:r>
            <a:r>
              <a:rPr sz="1800" spc="-5" dirty="0">
                <a:latin typeface="Calibri"/>
                <a:cs typeface="Calibri"/>
              </a:rPr>
              <a:t>access mode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414655" marR="3650615" lvl="1" indent="-230504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415290" algn="l"/>
              </a:tabLst>
            </a:pPr>
            <a:r>
              <a:rPr sz="1800" spc="-10" dirty="0">
                <a:latin typeface="Calibri"/>
                <a:cs typeface="Calibri"/>
              </a:rPr>
              <a:t>Keep </a:t>
            </a:r>
            <a:r>
              <a:rPr sz="1800" spc="-5" dirty="0">
                <a:latin typeface="Calibri"/>
                <a:cs typeface="Calibri"/>
              </a:rPr>
              <a:t>identity: Check this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20" dirty="0">
                <a:latin typeface="Calibri"/>
                <a:cs typeface="Calibri"/>
              </a:rPr>
              <a:t>keep </a:t>
            </a:r>
            <a:r>
              <a:rPr sz="1800" spc="-5" dirty="0">
                <a:latin typeface="Calibri"/>
                <a:cs typeface="Calibri"/>
              </a:rPr>
              <a:t>values  </a:t>
            </a:r>
            <a:r>
              <a:rPr sz="1800" spc="-10" dirty="0">
                <a:latin typeface="Calibri"/>
                <a:cs typeface="Calibri"/>
              </a:rPr>
              <a:t>from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imported </a:t>
            </a:r>
            <a:r>
              <a:rPr sz="1800" spc="-15" dirty="0">
                <a:latin typeface="Calibri"/>
                <a:cs typeface="Calibri"/>
              </a:rPr>
              <a:t>data </a:t>
            </a:r>
            <a:r>
              <a:rPr sz="1800" spc="-5" dirty="0">
                <a:latin typeface="Calibri"/>
                <a:cs typeface="Calibri"/>
              </a:rPr>
              <a:t>file or </a:t>
            </a:r>
            <a:r>
              <a:rPr sz="1800" spc="-10" dirty="0">
                <a:latin typeface="Calibri"/>
                <a:cs typeface="Calibri"/>
              </a:rPr>
              <a:t>leave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endParaRPr sz="1800">
              <a:latin typeface="Calibri"/>
              <a:cs typeface="Calibri"/>
            </a:endParaRPr>
          </a:p>
          <a:p>
            <a:pPr marL="393700">
              <a:lnSpc>
                <a:spcPct val="100000"/>
              </a:lnSpc>
              <a:spcBef>
                <a:spcPts val="385"/>
              </a:spcBef>
            </a:pPr>
            <a:r>
              <a:rPr sz="1800" spc="-10" dirty="0">
                <a:latin typeface="Calibri"/>
                <a:cs typeface="Calibri"/>
              </a:rPr>
              <a:t>unchecked to </a:t>
            </a:r>
            <a:r>
              <a:rPr sz="1800" dirty="0">
                <a:latin typeface="Calibri"/>
                <a:cs typeface="Calibri"/>
              </a:rPr>
              <a:t>use </a:t>
            </a:r>
            <a:r>
              <a:rPr sz="1800" spc="-5" dirty="0">
                <a:latin typeface="Calibri"/>
                <a:cs typeface="Calibri"/>
              </a:rPr>
              <a:t>unique values assigned by SQL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Server.</a:t>
            </a:r>
            <a:endParaRPr sz="1800">
              <a:latin typeface="Calibri"/>
              <a:cs typeface="Calibri"/>
            </a:endParaRPr>
          </a:p>
          <a:p>
            <a:pPr marL="414655" lvl="1" indent="-230504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415290" algn="l"/>
              </a:tabLst>
            </a:pPr>
            <a:r>
              <a:rPr sz="1800" spc="-10" dirty="0">
                <a:latin typeface="Calibri"/>
                <a:cs typeface="Calibri"/>
              </a:rPr>
              <a:t>Keep </a:t>
            </a:r>
            <a:r>
              <a:rPr sz="1800" spc="-5" dirty="0">
                <a:latin typeface="Calibri"/>
                <a:cs typeface="Calibri"/>
              </a:rPr>
              <a:t>Nulls: Check this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15" dirty="0">
                <a:latin typeface="Calibri"/>
                <a:cs typeface="Calibri"/>
              </a:rPr>
              <a:t>retain </a:t>
            </a:r>
            <a:r>
              <a:rPr sz="1800" spc="-5" dirty="0">
                <a:latin typeface="Calibri"/>
                <a:cs typeface="Calibri"/>
              </a:rPr>
              <a:t>null </a:t>
            </a:r>
            <a:r>
              <a:rPr sz="1800" spc="-10" dirty="0">
                <a:latin typeface="Calibri"/>
                <a:cs typeface="Calibri"/>
              </a:rPr>
              <a:t>value </a:t>
            </a:r>
            <a:r>
              <a:rPr sz="1800" spc="-5" dirty="0">
                <a:latin typeface="Calibri"/>
                <a:cs typeface="Calibri"/>
              </a:rPr>
              <a:t>during the bulk load</a:t>
            </a:r>
            <a:r>
              <a:rPr sz="1800" spc="2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operation.</a:t>
            </a:r>
            <a:endParaRPr sz="1800">
              <a:latin typeface="Calibri"/>
              <a:cs typeface="Calibri"/>
            </a:endParaRPr>
          </a:p>
          <a:p>
            <a:pPr marL="414655" lvl="1" indent="-230504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415290" algn="l"/>
              </a:tabLst>
            </a:pPr>
            <a:r>
              <a:rPr sz="1800" spc="-5" dirty="0">
                <a:latin typeface="Calibri"/>
                <a:cs typeface="Calibri"/>
              </a:rPr>
              <a:t>Check </a:t>
            </a:r>
            <a:r>
              <a:rPr sz="1800" spc="-10" dirty="0">
                <a:latin typeface="Calibri"/>
                <a:cs typeface="Calibri"/>
              </a:rPr>
              <a:t>constraints </a:t>
            </a:r>
            <a:r>
              <a:rPr sz="1800" spc="-5" dirty="0">
                <a:latin typeface="Calibri"/>
                <a:cs typeface="Calibri"/>
              </a:rPr>
              <a:t>on the </a:t>
            </a:r>
            <a:r>
              <a:rPr sz="1800" spc="-15" dirty="0">
                <a:latin typeface="Calibri"/>
                <a:cs typeface="Calibri"/>
              </a:rPr>
              <a:t>target </a:t>
            </a:r>
            <a:r>
              <a:rPr sz="1800" spc="-10" dirty="0">
                <a:latin typeface="Calibri"/>
                <a:cs typeface="Calibri"/>
              </a:rPr>
              <a:t>table </a:t>
            </a:r>
            <a:r>
              <a:rPr sz="1800" spc="-5" dirty="0">
                <a:latin typeface="Calibri"/>
                <a:cs typeface="Calibri"/>
              </a:rPr>
              <a:t>or view during the bulk import</a:t>
            </a:r>
            <a:r>
              <a:rPr sz="1800" spc="2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operation.</a:t>
            </a:r>
            <a:endParaRPr sz="1800">
              <a:latin typeface="Calibri"/>
              <a:cs typeface="Calibri"/>
            </a:endParaRPr>
          </a:p>
          <a:p>
            <a:pPr marL="414655" lvl="1" indent="-230504">
              <a:lnSpc>
                <a:spcPct val="100000"/>
              </a:lnSpc>
              <a:spcBef>
                <a:spcPts val="430"/>
              </a:spcBef>
              <a:buFont typeface="Arial"/>
              <a:buChar char="–"/>
              <a:tabLst>
                <a:tab pos="415290" algn="l"/>
              </a:tabLst>
            </a:pPr>
            <a:r>
              <a:rPr sz="1800" spc="-10" dirty="0">
                <a:latin typeface="Calibri"/>
                <a:cs typeface="Calibri"/>
              </a:rPr>
              <a:t>Acquire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table-level lock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duration </a:t>
            </a:r>
            <a:r>
              <a:rPr sz="1800" spc="-5" dirty="0">
                <a:latin typeface="Calibri"/>
                <a:cs typeface="Calibri"/>
              </a:rPr>
              <a:t>of the bulk load</a:t>
            </a:r>
            <a:r>
              <a:rPr sz="1800" spc="204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operation.</a:t>
            </a:r>
            <a:endParaRPr sz="1800">
              <a:latin typeface="Calibri"/>
              <a:cs typeface="Calibri"/>
            </a:endParaRPr>
          </a:p>
          <a:p>
            <a:pPr marL="414655" lvl="1" indent="-230504">
              <a:lnSpc>
                <a:spcPct val="100000"/>
              </a:lnSpc>
              <a:spcBef>
                <a:spcPts val="434"/>
              </a:spcBef>
              <a:buFont typeface="Arial"/>
              <a:buChar char="–"/>
              <a:tabLst>
                <a:tab pos="415290" algn="l"/>
              </a:tabLst>
            </a:pPr>
            <a:r>
              <a:rPr sz="1800" spc="-5" dirty="0">
                <a:latin typeface="Calibri"/>
                <a:cs typeface="Calibri"/>
              </a:rPr>
              <a:t>Specify the </a:t>
            </a:r>
            <a:r>
              <a:rPr sz="1800" dirty="0">
                <a:latin typeface="Calibri"/>
                <a:cs typeface="Calibri"/>
              </a:rPr>
              <a:t>number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spc="-15" dirty="0">
                <a:latin typeface="Calibri"/>
                <a:cs typeface="Calibri"/>
              </a:rPr>
              <a:t>rows </a:t>
            </a:r>
            <a:r>
              <a:rPr sz="1800" dirty="0">
                <a:latin typeface="Calibri"/>
                <a:cs typeface="Calibri"/>
              </a:rPr>
              <a:t>per </a:t>
            </a:r>
            <a:r>
              <a:rPr sz="1800" spc="-15" dirty="0">
                <a:latin typeface="Calibri"/>
                <a:cs typeface="Calibri"/>
              </a:rPr>
              <a:t>batch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maximum insert commit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3756" y="249936"/>
            <a:ext cx="8400287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408" y="193547"/>
            <a:ext cx="305714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000" y="274320"/>
            <a:ext cx="83058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000" y="274320"/>
            <a:ext cx="83058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15" dirty="0"/>
              <a:t>Destinations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3540" y="794105"/>
            <a:ext cx="8306434" cy="52984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b="1" spc="-25" dirty="0">
                <a:latin typeface="Calibri"/>
                <a:cs typeface="Calibri"/>
              </a:rPr>
              <a:t>RAW </a:t>
            </a:r>
            <a:r>
              <a:rPr sz="2000" b="1" dirty="0">
                <a:latin typeface="Calibri"/>
                <a:cs typeface="Calibri"/>
              </a:rPr>
              <a:t>FILE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Destination</a:t>
            </a:r>
            <a:r>
              <a:rPr sz="2000" spc="-5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527685" lvl="1" indent="-287020">
              <a:lnSpc>
                <a:spcPts val="2280"/>
              </a:lnSpc>
              <a:spcBef>
                <a:spcPts val="240"/>
              </a:spcBef>
              <a:buFont typeface="Arial"/>
              <a:buChar char="–"/>
              <a:tabLst>
                <a:tab pos="527685" algn="l"/>
                <a:tab pos="52832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Raw File </a:t>
            </a:r>
            <a:r>
              <a:rPr sz="2000" spc="-10" dirty="0">
                <a:latin typeface="Calibri"/>
                <a:cs typeface="Calibri"/>
              </a:rPr>
              <a:t>destination writes </a:t>
            </a:r>
            <a:r>
              <a:rPr sz="2000" spc="-20" dirty="0">
                <a:latin typeface="Calibri"/>
                <a:cs typeface="Calibri"/>
              </a:rPr>
              <a:t>raw </a:t>
            </a:r>
            <a:r>
              <a:rPr sz="2000" spc="-15" dirty="0">
                <a:latin typeface="Calibri"/>
                <a:cs typeface="Calibri"/>
              </a:rPr>
              <a:t>data to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9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file.</a:t>
            </a:r>
            <a:endParaRPr sz="2000">
              <a:latin typeface="Calibri"/>
              <a:cs typeface="Calibri"/>
            </a:endParaRPr>
          </a:p>
          <a:p>
            <a:pPr marL="527685" marR="5080">
              <a:lnSpc>
                <a:spcPts val="2160"/>
              </a:lnSpc>
              <a:spcBef>
                <a:spcPts val="150"/>
              </a:spcBef>
            </a:pPr>
            <a:r>
              <a:rPr sz="2000" spc="-5" dirty="0">
                <a:latin typeface="Calibri"/>
                <a:cs typeface="Calibri"/>
              </a:rPr>
              <a:t>Since, </a:t>
            </a:r>
            <a:r>
              <a:rPr sz="2000" spc="-15" dirty="0">
                <a:latin typeface="Calibri"/>
                <a:cs typeface="Calibri"/>
              </a:rPr>
              <a:t>format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native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destination,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requires </a:t>
            </a:r>
            <a:r>
              <a:rPr sz="2000" dirty="0">
                <a:latin typeface="Calibri"/>
                <a:cs typeface="Calibri"/>
              </a:rPr>
              <a:t>no  </a:t>
            </a:r>
            <a:r>
              <a:rPr sz="2000" spc="-10" dirty="0">
                <a:latin typeface="Calibri"/>
                <a:cs typeface="Calibri"/>
              </a:rPr>
              <a:t>translation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little </a:t>
            </a:r>
            <a:r>
              <a:rPr sz="2000" spc="-5" dirty="0">
                <a:latin typeface="Calibri"/>
                <a:cs typeface="Calibri"/>
              </a:rPr>
              <a:t>parsing. </a:t>
            </a:r>
            <a:r>
              <a:rPr sz="2000" dirty="0">
                <a:latin typeface="Calibri"/>
                <a:cs typeface="Calibri"/>
              </a:rPr>
              <a:t>Thus </a:t>
            </a: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0" dirty="0">
                <a:latin typeface="Calibri"/>
                <a:cs typeface="Calibri"/>
              </a:rPr>
              <a:t>destination writes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more </a:t>
            </a:r>
            <a:r>
              <a:rPr sz="2000" dirty="0">
                <a:latin typeface="Calibri"/>
                <a:cs typeface="Calibri"/>
              </a:rPr>
              <a:t>quickly  than </a:t>
            </a:r>
            <a:r>
              <a:rPr sz="2000" spc="-5" dirty="0">
                <a:latin typeface="Calibri"/>
                <a:cs typeface="Calibri"/>
              </a:rPr>
              <a:t>other destinations </a:t>
            </a:r>
            <a:r>
              <a:rPr sz="2000" dirty="0">
                <a:latin typeface="Calibri"/>
                <a:cs typeface="Calibri"/>
              </a:rPr>
              <a:t>such as the </a:t>
            </a: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dirty="0">
                <a:latin typeface="Calibri"/>
                <a:cs typeface="Calibri"/>
              </a:rPr>
              <a:t>and OLE DB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destinations.</a:t>
            </a:r>
            <a:endParaRPr sz="2000">
              <a:latin typeface="Calibri"/>
              <a:cs typeface="Calibri"/>
            </a:endParaRPr>
          </a:p>
          <a:p>
            <a:pPr marL="527685" lvl="1" indent="-287020">
              <a:lnSpc>
                <a:spcPct val="100000"/>
              </a:lnSpc>
              <a:spcBef>
                <a:spcPts val="209"/>
              </a:spcBef>
              <a:buFont typeface="Arial"/>
              <a:buChar char="–"/>
              <a:tabLst>
                <a:tab pos="527685" algn="l"/>
                <a:tab pos="528320" algn="l"/>
              </a:tabLst>
            </a:pP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spc="-10" dirty="0">
                <a:latin typeface="Calibri"/>
                <a:cs typeface="Calibri"/>
              </a:rPr>
              <a:t>Destination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Editor:</a:t>
            </a:r>
            <a:endParaRPr sz="2000">
              <a:latin typeface="Calibri"/>
              <a:cs typeface="Calibri"/>
            </a:endParaRPr>
          </a:p>
          <a:p>
            <a:pPr marL="698500" marR="5193030" lvl="2" indent="-228600">
              <a:lnSpc>
                <a:spcPts val="2160"/>
              </a:lnSpc>
              <a:spcBef>
                <a:spcPts val="50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Specify Access </a:t>
            </a:r>
            <a:r>
              <a:rPr sz="2000" spc="-5" dirty="0">
                <a:latin typeface="Calibri"/>
                <a:cs typeface="Calibri"/>
              </a:rPr>
              <a:t>mode:  File </a:t>
            </a:r>
            <a:r>
              <a:rPr sz="2000" dirty="0">
                <a:latin typeface="Calibri"/>
                <a:cs typeface="Calibri"/>
              </a:rPr>
              <a:t>Name </a:t>
            </a:r>
            <a:r>
              <a:rPr sz="2000" spc="-5" dirty="0">
                <a:latin typeface="Calibri"/>
                <a:cs typeface="Calibri"/>
              </a:rPr>
              <a:t>or File </a:t>
            </a:r>
            <a:r>
              <a:rPr sz="2000" dirty="0">
                <a:latin typeface="Calibri"/>
                <a:cs typeface="Calibri"/>
              </a:rPr>
              <a:t>Name  </a:t>
            </a:r>
            <a:r>
              <a:rPr sz="2000" spc="-15" dirty="0">
                <a:latin typeface="Calibri"/>
                <a:cs typeface="Calibri"/>
              </a:rPr>
              <a:t>from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variable</a:t>
            </a:r>
            <a:endParaRPr sz="2000">
              <a:latin typeface="Calibri"/>
              <a:cs typeface="Calibri"/>
            </a:endParaRPr>
          </a:p>
          <a:p>
            <a:pPr marL="698500" marR="5584825" lvl="2" indent="-228600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latin typeface="Calibri"/>
                <a:cs typeface="Calibri"/>
              </a:rPr>
              <a:t>Browse for </a:t>
            </a:r>
            <a:r>
              <a:rPr sz="2000" spc="-5" dirty="0">
                <a:latin typeface="Calibri"/>
                <a:cs typeface="Calibri"/>
              </a:rPr>
              <a:t>File or  choose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variable</a:t>
            </a:r>
            <a:endParaRPr sz="2000">
              <a:latin typeface="Calibri"/>
              <a:cs typeface="Calibri"/>
            </a:endParaRPr>
          </a:p>
          <a:p>
            <a:pPr marL="698500" marR="5233035" lvl="2" indent="-228600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Select </a:t>
            </a:r>
            <a:r>
              <a:rPr sz="2000" spc="-20" dirty="0">
                <a:latin typeface="Calibri"/>
                <a:cs typeface="Calibri"/>
              </a:rPr>
              <a:t>Write </a:t>
            </a:r>
            <a:r>
              <a:rPr sz="2000" spc="-5" dirty="0">
                <a:latin typeface="Calibri"/>
                <a:cs typeface="Calibri"/>
              </a:rPr>
              <a:t>Option </a:t>
            </a:r>
            <a:r>
              <a:rPr sz="2000" dirty="0">
                <a:latin typeface="Calibri"/>
                <a:cs typeface="Calibri"/>
              </a:rPr>
              <a:t>as  </a:t>
            </a:r>
            <a:r>
              <a:rPr sz="2000" spc="-5" dirty="0">
                <a:latin typeface="Calibri"/>
                <a:cs typeface="Calibri"/>
              </a:rPr>
              <a:t>either 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following:</a:t>
            </a:r>
            <a:endParaRPr sz="2000">
              <a:latin typeface="Calibri"/>
              <a:cs typeface="Calibri"/>
            </a:endParaRPr>
          </a:p>
          <a:p>
            <a:pPr marL="1213485" lvl="3" indent="-343535">
              <a:lnSpc>
                <a:spcPct val="100000"/>
              </a:lnSpc>
              <a:spcBef>
                <a:spcPts val="209"/>
              </a:spcBef>
              <a:buFont typeface="Arial"/>
              <a:buChar char="–"/>
              <a:tabLst>
                <a:tab pos="1213485" algn="l"/>
                <a:tab pos="1214120" algn="l"/>
              </a:tabLst>
            </a:pPr>
            <a:r>
              <a:rPr sz="2000" spc="-15" dirty="0">
                <a:latin typeface="Calibri"/>
                <a:cs typeface="Calibri"/>
              </a:rPr>
              <a:t>Create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Always</a:t>
            </a:r>
            <a:endParaRPr sz="2000">
              <a:latin typeface="Calibri"/>
              <a:cs typeface="Calibri"/>
            </a:endParaRPr>
          </a:p>
          <a:p>
            <a:pPr marL="1213485" lvl="3" indent="-343535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1213485" algn="l"/>
                <a:tab pos="1214120" algn="l"/>
              </a:tabLst>
            </a:pPr>
            <a:r>
              <a:rPr sz="2000" spc="-15" dirty="0">
                <a:latin typeface="Calibri"/>
                <a:cs typeface="Calibri"/>
              </a:rPr>
              <a:t>Create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Once</a:t>
            </a:r>
            <a:endParaRPr sz="2000">
              <a:latin typeface="Calibri"/>
              <a:cs typeface="Calibri"/>
            </a:endParaRPr>
          </a:p>
          <a:p>
            <a:pPr marL="1213485" lvl="3" indent="-343535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1213485" algn="l"/>
                <a:tab pos="1214120" algn="l"/>
              </a:tabLst>
            </a:pPr>
            <a:r>
              <a:rPr sz="2000" dirty="0">
                <a:latin typeface="Calibri"/>
                <a:cs typeface="Calibri"/>
              </a:rPr>
              <a:t>Append</a:t>
            </a:r>
            <a:endParaRPr sz="2000">
              <a:latin typeface="Calibri"/>
              <a:cs typeface="Calibri"/>
            </a:endParaRPr>
          </a:p>
          <a:p>
            <a:pPr marL="1213485" lvl="3" indent="-343535">
              <a:lnSpc>
                <a:spcPct val="100000"/>
              </a:lnSpc>
              <a:spcBef>
                <a:spcPts val="240"/>
              </a:spcBef>
              <a:buFont typeface="Arial"/>
              <a:buChar char="–"/>
              <a:tabLst>
                <a:tab pos="1213485" algn="l"/>
                <a:tab pos="1214120" algn="l"/>
              </a:tabLst>
            </a:pPr>
            <a:r>
              <a:rPr sz="2000" spc="-25" dirty="0">
                <a:latin typeface="Calibri"/>
                <a:cs typeface="Calibri"/>
              </a:rPr>
              <a:t>Truncate </a:t>
            </a:r>
            <a:r>
              <a:rPr sz="2000" dirty="0">
                <a:latin typeface="Calibri"/>
                <a:cs typeface="Calibri"/>
              </a:rPr>
              <a:t>and Append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86200" y="2590800"/>
            <a:ext cx="4800600" cy="2395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59816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30" dirty="0"/>
              <a:t>Transformations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850" y="1102106"/>
            <a:ext cx="5915025" cy="3745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5420" algn="l"/>
              </a:tabLst>
            </a:pPr>
            <a:r>
              <a:rPr sz="2000" dirty="0">
                <a:latin typeface="Calibri"/>
                <a:cs typeface="Calibri"/>
              </a:rPr>
              <a:t>SQL </a:t>
            </a:r>
            <a:r>
              <a:rPr sz="2000" spc="-5" dirty="0">
                <a:latin typeface="Calibri"/>
                <a:cs typeface="Calibri"/>
              </a:rPr>
              <a:t>Server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 </a:t>
            </a:r>
            <a:r>
              <a:rPr sz="2000" spc="-10" dirty="0">
                <a:latin typeface="Calibri"/>
                <a:cs typeface="Calibri"/>
              </a:rPr>
              <a:t>transformations are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components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of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package that  </a:t>
            </a:r>
            <a:r>
              <a:rPr sz="2000" spc="-10" dirty="0">
                <a:latin typeface="Calibri"/>
                <a:cs typeface="Calibri"/>
              </a:rPr>
              <a:t>aggregate, merge, distribute, </a:t>
            </a:r>
            <a:r>
              <a:rPr sz="2000" dirty="0">
                <a:latin typeface="Calibri"/>
                <a:cs typeface="Calibri"/>
              </a:rPr>
              <a:t>and modify </a:t>
            </a:r>
            <a:r>
              <a:rPr sz="2000" spc="-10" dirty="0">
                <a:latin typeface="Calibri"/>
                <a:cs typeface="Calibri"/>
              </a:rPr>
              <a:t>data, perform  </a:t>
            </a:r>
            <a:r>
              <a:rPr sz="2000" spc="-5" dirty="0">
                <a:latin typeface="Calibri"/>
                <a:cs typeface="Calibri"/>
              </a:rPr>
              <a:t>lookup </a:t>
            </a:r>
            <a:r>
              <a:rPr sz="2000" spc="-10" dirty="0">
                <a:latin typeface="Calibri"/>
                <a:cs typeface="Calibri"/>
              </a:rPr>
              <a:t>operations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generate </a:t>
            </a:r>
            <a:r>
              <a:rPr sz="2000" spc="-5" dirty="0">
                <a:latin typeface="Calibri"/>
                <a:cs typeface="Calibri"/>
              </a:rPr>
              <a:t>sample </a:t>
            </a:r>
            <a:r>
              <a:rPr sz="2000" spc="-10" dirty="0">
                <a:latin typeface="Calibri"/>
                <a:cs typeface="Calibri"/>
              </a:rPr>
              <a:t>datasets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184785" marR="1080770" indent="-1727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5420" algn="l"/>
              </a:tabLst>
            </a:pPr>
            <a:r>
              <a:rPr sz="2000" spc="-5" dirty="0">
                <a:latin typeface="Calibri"/>
                <a:cs typeface="Calibri"/>
              </a:rPr>
              <a:t>Some </a:t>
            </a:r>
            <a:r>
              <a:rPr sz="2000" spc="-20" dirty="0">
                <a:latin typeface="Calibri"/>
                <a:cs typeface="Calibri"/>
              </a:rPr>
              <a:t>Transformations </a:t>
            </a:r>
            <a:r>
              <a:rPr sz="2000" spc="-5" dirty="0">
                <a:latin typeface="Calibri"/>
                <a:cs typeface="Calibri"/>
              </a:rPr>
              <a:t>supported by </a:t>
            </a:r>
            <a:r>
              <a:rPr sz="2000" dirty="0">
                <a:latin typeface="Calibri"/>
                <a:cs typeface="Calibri"/>
              </a:rPr>
              <a:t>SSIS:  </a:t>
            </a:r>
            <a:r>
              <a:rPr sz="2000" spc="-5" dirty="0">
                <a:latin typeface="Calibri"/>
                <a:cs typeface="Calibri"/>
              </a:rPr>
              <a:t>Slowly </a:t>
            </a:r>
            <a:r>
              <a:rPr sz="2000" dirty="0">
                <a:latin typeface="Calibri"/>
                <a:cs typeface="Calibri"/>
              </a:rPr>
              <a:t>Changing </a:t>
            </a:r>
            <a:r>
              <a:rPr sz="2000" spc="-5" dirty="0">
                <a:latin typeface="Calibri"/>
                <a:cs typeface="Calibri"/>
              </a:rPr>
              <a:t>Dimension, </a:t>
            </a:r>
            <a:r>
              <a:rPr sz="2000" spc="-50" dirty="0">
                <a:latin typeface="Calibri"/>
                <a:cs typeface="Calibri"/>
              </a:rPr>
              <a:t>Term </a:t>
            </a:r>
            <a:r>
              <a:rPr sz="2000" spc="-5" dirty="0">
                <a:latin typeface="Calibri"/>
                <a:cs typeface="Calibri"/>
              </a:rPr>
              <a:t>Extraction,  </a:t>
            </a:r>
            <a:r>
              <a:rPr sz="2000" spc="-10" dirty="0">
                <a:latin typeface="Calibri"/>
                <a:cs typeface="Calibri"/>
              </a:rPr>
              <a:t>Character </a:t>
            </a:r>
            <a:r>
              <a:rPr sz="2000" dirty="0">
                <a:latin typeface="Calibri"/>
                <a:cs typeface="Calibri"/>
              </a:rPr>
              <a:t>Map,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Conversion,</a:t>
            </a:r>
            <a:endParaRPr sz="20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Derived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Column,</a:t>
            </a:r>
            <a:endParaRPr sz="2000">
              <a:latin typeface="Calibri"/>
              <a:cs typeface="Calibri"/>
            </a:endParaRPr>
          </a:p>
          <a:p>
            <a:pPr marL="184785" marR="63627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Script Component, </a:t>
            </a:r>
            <a:r>
              <a:rPr sz="2000" dirty="0">
                <a:latin typeface="Calibri"/>
                <a:cs typeface="Calibri"/>
              </a:rPr>
              <a:t>OLE DB </a:t>
            </a:r>
            <a:r>
              <a:rPr sz="2000" spc="-5" dirty="0">
                <a:latin typeface="Calibri"/>
                <a:cs typeface="Calibri"/>
              </a:rPr>
              <a:t>Command, </a:t>
            </a:r>
            <a:r>
              <a:rPr sz="2000" spc="-10" dirty="0">
                <a:latin typeface="Calibri"/>
                <a:cs typeface="Calibri"/>
              </a:rPr>
              <a:t>Aggregate,  </a:t>
            </a:r>
            <a:r>
              <a:rPr sz="2000" spc="-5" dirty="0">
                <a:latin typeface="Calibri"/>
                <a:cs typeface="Calibri"/>
              </a:rPr>
              <a:t>Conditional Split, Multicast ,Union All </a:t>
            </a:r>
            <a:r>
              <a:rPr sz="2000" spc="-10" dirty="0">
                <a:latin typeface="Calibri"/>
                <a:cs typeface="Calibri"/>
              </a:rPr>
              <a:t>,Merge,  Merge </a:t>
            </a:r>
            <a:r>
              <a:rPr sz="2000" spc="-5" dirty="0">
                <a:latin typeface="Calibri"/>
                <a:cs typeface="Calibri"/>
              </a:rPr>
              <a:t>Join, Lookup </a:t>
            </a:r>
            <a:r>
              <a:rPr sz="2000" dirty="0">
                <a:latin typeface="Calibri"/>
                <a:cs typeface="Calibri"/>
              </a:rPr>
              <a:t>,Cache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Transform,</a:t>
            </a:r>
            <a:endParaRPr sz="2000">
              <a:latin typeface="Calibri"/>
              <a:cs typeface="Calibri"/>
            </a:endParaRPr>
          </a:p>
          <a:p>
            <a:pPr marL="184785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Calibri"/>
                <a:cs typeface="Calibri"/>
              </a:rPr>
              <a:t>Row </a:t>
            </a:r>
            <a:r>
              <a:rPr sz="2000" spc="-5" dirty="0">
                <a:latin typeface="Calibri"/>
                <a:cs typeface="Calibri"/>
              </a:rPr>
              <a:t>Count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29400" y="990600"/>
            <a:ext cx="2124443" cy="5562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94563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Transformation Categories</a:t>
            </a:r>
          </a:p>
        </p:txBody>
      </p:sp>
      <p:sp>
        <p:nvSpPr>
          <p:cNvPr id="8" name="object 8"/>
          <p:cNvSpPr/>
          <p:nvPr/>
        </p:nvSpPr>
        <p:spPr>
          <a:xfrm>
            <a:off x="922718" y="1970087"/>
            <a:ext cx="7298563" cy="2917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87044" y="1013396"/>
            <a:ext cx="4309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latin typeface="Palatino Linotype"/>
                <a:cs typeface="Palatino Linotype"/>
              </a:rPr>
              <a:t>All </a:t>
            </a:r>
            <a:r>
              <a:rPr sz="1200" spc="-50" dirty="0">
                <a:latin typeface="Palatino Linotype"/>
                <a:cs typeface="Palatino Linotype"/>
              </a:rPr>
              <a:t>the </a:t>
            </a:r>
            <a:r>
              <a:rPr sz="1200" spc="-55" dirty="0">
                <a:latin typeface="Palatino Linotype"/>
                <a:cs typeface="Palatino Linotype"/>
              </a:rPr>
              <a:t>Data </a:t>
            </a:r>
            <a:r>
              <a:rPr sz="1200" spc="-75" dirty="0">
                <a:latin typeface="Palatino Linotype"/>
                <a:cs typeface="Palatino Linotype"/>
              </a:rPr>
              <a:t>Flow </a:t>
            </a:r>
            <a:r>
              <a:rPr sz="1200" spc="-50" dirty="0">
                <a:latin typeface="Palatino Linotype"/>
                <a:cs typeface="Palatino Linotype"/>
              </a:rPr>
              <a:t>Transformations </a:t>
            </a:r>
            <a:r>
              <a:rPr sz="1200" spc="-60" dirty="0">
                <a:latin typeface="Palatino Linotype"/>
                <a:cs typeface="Palatino Linotype"/>
              </a:rPr>
              <a:t>are </a:t>
            </a:r>
            <a:r>
              <a:rPr sz="1200" spc="-70" dirty="0">
                <a:latin typeface="Palatino Linotype"/>
                <a:cs typeface="Palatino Linotype"/>
              </a:rPr>
              <a:t>broadly </a:t>
            </a:r>
            <a:r>
              <a:rPr sz="1200" spc="-55" dirty="0">
                <a:latin typeface="Palatino Linotype"/>
                <a:cs typeface="Palatino Linotype"/>
              </a:rPr>
              <a:t>classified </a:t>
            </a:r>
            <a:r>
              <a:rPr sz="1200" spc="-35" dirty="0">
                <a:latin typeface="Palatino Linotype"/>
                <a:cs typeface="Palatino Linotype"/>
              </a:rPr>
              <a:t>into </a:t>
            </a:r>
            <a:r>
              <a:rPr sz="1200" spc="-25" dirty="0">
                <a:latin typeface="Palatino Linotype"/>
                <a:cs typeface="Palatino Linotype"/>
              </a:rPr>
              <a:t>2 </a:t>
            </a:r>
            <a:r>
              <a:rPr sz="1200" spc="-55" dirty="0">
                <a:latin typeface="Palatino Linotype"/>
                <a:cs typeface="Palatino Linotype"/>
              </a:rPr>
              <a:t>types:-  </a:t>
            </a:r>
            <a:r>
              <a:rPr sz="1200" spc="-60" dirty="0">
                <a:latin typeface="Palatino Linotype"/>
                <a:cs typeface="Palatino Linotype"/>
              </a:rPr>
              <a:t>Synchronous</a:t>
            </a:r>
            <a:r>
              <a:rPr sz="1200" spc="-35" dirty="0">
                <a:latin typeface="Palatino Linotype"/>
                <a:cs typeface="Palatino Linotype"/>
              </a:rPr>
              <a:t> </a:t>
            </a:r>
            <a:r>
              <a:rPr sz="1200" spc="-45" dirty="0">
                <a:latin typeface="Palatino Linotype"/>
                <a:cs typeface="Palatino Linotype"/>
              </a:rPr>
              <a:t>Transformations.</a:t>
            </a:r>
            <a:endParaRPr sz="12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sz="1200" spc="-65" dirty="0">
                <a:latin typeface="Palatino Linotype"/>
                <a:cs typeface="Palatino Linotype"/>
              </a:rPr>
              <a:t>Asynchronous</a:t>
            </a:r>
            <a:r>
              <a:rPr sz="1200" spc="-35" dirty="0">
                <a:latin typeface="Palatino Linotype"/>
                <a:cs typeface="Palatino Linotype"/>
              </a:rPr>
              <a:t> </a:t>
            </a:r>
            <a:r>
              <a:rPr sz="1200" spc="-45" dirty="0">
                <a:latin typeface="Palatino Linotype"/>
                <a:cs typeface="Palatino Linotype"/>
              </a:rPr>
              <a:t>Transformations.</a:t>
            </a:r>
            <a:endParaRPr sz="12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94563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Transformation Categories</a:t>
            </a:r>
          </a:p>
        </p:txBody>
      </p:sp>
      <p:sp>
        <p:nvSpPr>
          <p:cNvPr id="8" name="object 8"/>
          <p:cNvSpPr/>
          <p:nvPr/>
        </p:nvSpPr>
        <p:spPr>
          <a:xfrm>
            <a:off x="1786210" y="1484661"/>
            <a:ext cx="5478145" cy="4355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16915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 </a:t>
            </a:r>
            <a:r>
              <a:rPr spc="-10" dirty="0"/>
              <a:t>Conditional</a:t>
            </a:r>
            <a:r>
              <a:rPr spc="105" dirty="0"/>
              <a:t> </a:t>
            </a:r>
            <a:r>
              <a:rPr spc="-10" dirty="0"/>
              <a:t>Split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2140" y="1006856"/>
            <a:ext cx="3559175" cy="2221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Allows you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send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 from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single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path </a:t>
            </a:r>
            <a:r>
              <a:rPr sz="2000" spc="-15" dirty="0">
                <a:latin typeface="Calibri"/>
                <a:cs typeface="Calibri"/>
              </a:rPr>
              <a:t>to  </a:t>
            </a:r>
            <a:r>
              <a:rPr sz="2000" spc="-5" dirty="0">
                <a:latin typeface="Calibri"/>
                <a:cs typeface="Calibri"/>
              </a:rPr>
              <a:t>various </a:t>
            </a:r>
            <a:r>
              <a:rPr sz="2000" dirty="0">
                <a:latin typeface="Calibri"/>
                <a:cs typeface="Calibri"/>
              </a:rPr>
              <a:t>outputs </a:t>
            </a:r>
            <a:r>
              <a:rPr sz="2000" spc="-5" dirty="0">
                <a:latin typeface="Calibri"/>
                <a:cs typeface="Calibri"/>
              </a:rPr>
              <a:t>or paths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based  on conditions that </a:t>
            </a:r>
            <a:r>
              <a:rPr sz="2000" dirty="0">
                <a:latin typeface="Calibri"/>
                <a:cs typeface="Calibri"/>
              </a:rPr>
              <a:t>use the SSIS  </a:t>
            </a:r>
            <a:r>
              <a:rPr sz="2000" spc="-10" dirty="0">
                <a:latin typeface="Calibri"/>
                <a:cs typeface="Calibri"/>
              </a:rPr>
              <a:t>expressions.</a:t>
            </a:r>
            <a:endParaRPr sz="2000">
              <a:latin typeface="Calibri"/>
              <a:cs typeface="Calibri"/>
            </a:endParaRPr>
          </a:p>
          <a:p>
            <a:pPr marL="355600" marR="64897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design </a:t>
            </a:r>
            <a:r>
              <a:rPr sz="2000" spc="-15" dirty="0">
                <a:latin typeface="Calibri"/>
                <a:cs typeface="Calibri"/>
              </a:rPr>
              <a:t>for  </a:t>
            </a:r>
            <a:r>
              <a:rPr sz="2000" spc="-5" dirty="0">
                <a:latin typeface="Calibri"/>
                <a:cs typeface="Calibri"/>
              </a:rPr>
              <a:t>Conditional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Split: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00600" y="914400"/>
            <a:ext cx="4169663" cy="3140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19200" y="3733800"/>
            <a:ext cx="5943600" cy="27630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152386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 </a:t>
            </a:r>
            <a:r>
              <a:rPr spc="-20" dirty="0"/>
              <a:t>Data</a:t>
            </a:r>
            <a:r>
              <a:rPr spc="85" dirty="0"/>
              <a:t> </a:t>
            </a:r>
            <a:r>
              <a:rPr spc="-20" dirty="0"/>
              <a:t>Conversion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930656"/>
            <a:ext cx="3621404" cy="2221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4097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It is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similar function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5" dirty="0">
                <a:latin typeface="Calibri"/>
                <a:cs typeface="Calibri"/>
              </a:rPr>
              <a:t>Convert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Cast </a:t>
            </a:r>
            <a:r>
              <a:rPr sz="2000" dirty="0">
                <a:latin typeface="Calibri"/>
                <a:cs typeface="Calibri"/>
              </a:rPr>
              <a:t>functions </a:t>
            </a:r>
            <a:r>
              <a:rPr sz="2000" spc="-5" dirty="0">
                <a:latin typeface="Calibri"/>
                <a:cs typeface="Calibri"/>
              </a:rPr>
              <a:t>in T-  SQL.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It is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very </a:t>
            </a:r>
            <a:r>
              <a:rPr sz="2000" spc="-5" dirty="0">
                <a:latin typeface="Calibri"/>
                <a:cs typeface="Calibri"/>
              </a:rPr>
              <a:t>useful  </a:t>
            </a:r>
            <a:r>
              <a:rPr sz="2000" spc="-10" dirty="0">
                <a:latin typeface="Calibri"/>
                <a:cs typeface="Calibri"/>
              </a:rPr>
              <a:t>transformation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we are </a:t>
            </a:r>
            <a:r>
              <a:rPr sz="2000" spc="-5" dirty="0">
                <a:latin typeface="Calibri"/>
                <a:cs typeface="Calibri"/>
              </a:rPr>
              <a:t>pulling  same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from </a:t>
            </a:r>
            <a:r>
              <a:rPr sz="2000" spc="-5" dirty="0">
                <a:latin typeface="Calibri"/>
                <a:cs typeface="Calibri"/>
              </a:rPr>
              <a:t>multiple  sources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95800" y="914400"/>
            <a:ext cx="4276343" cy="3497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4000" y="3505200"/>
            <a:ext cx="5943600" cy="3153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11581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 </a:t>
            </a:r>
            <a:r>
              <a:rPr spc="-10" dirty="0"/>
              <a:t>Derived</a:t>
            </a:r>
            <a:r>
              <a:rPr spc="95" dirty="0"/>
              <a:t> </a:t>
            </a:r>
            <a:r>
              <a:rPr spc="-10" dirty="0"/>
              <a:t>Column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854456"/>
            <a:ext cx="4087495" cy="2526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7239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Creates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new column that is  </a:t>
            </a:r>
            <a:r>
              <a:rPr sz="2000" spc="-10" dirty="0">
                <a:latin typeface="Calibri"/>
                <a:cs typeface="Calibri"/>
              </a:rPr>
              <a:t>derived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dirty="0">
                <a:latin typeface="Calibri"/>
                <a:cs typeface="Calibri"/>
              </a:rPr>
              <a:t>the output </a:t>
            </a:r>
            <a:r>
              <a:rPr sz="2000" spc="-5" dirty="0">
                <a:latin typeface="Calibri"/>
                <a:cs typeface="Calibri"/>
              </a:rPr>
              <a:t>of another  column.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0" dirty="0">
                <a:latin typeface="Calibri"/>
                <a:cs typeface="Calibri"/>
              </a:rPr>
              <a:t>transformation provides you  two </a:t>
            </a:r>
            <a:r>
              <a:rPr sz="2000" spc="-5" dirty="0">
                <a:latin typeface="Calibri"/>
                <a:cs typeface="Calibri"/>
              </a:rPr>
              <a:t>options; either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5" dirty="0">
                <a:latin typeface="Calibri"/>
                <a:cs typeface="Calibri"/>
              </a:rPr>
              <a:t>new column </a:t>
            </a:r>
            <a:r>
              <a:rPr sz="2000" dirty="0">
                <a:latin typeface="Calibri"/>
                <a:cs typeface="Calibri"/>
              </a:rPr>
              <a:t>as a </a:t>
            </a:r>
            <a:r>
              <a:rPr sz="2000" spc="-10" dirty="0">
                <a:latin typeface="Calibri"/>
                <a:cs typeface="Calibri"/>
              </a:rPr>
              <a:t>derived </a:t>
            </a:r>
            <a:r>
              <a:rPr sz="2000" spc="-5" dirty="0">
                <a:latin typeface="Calibri"/>
                <a:cs typeface="Calibri"/>
              </a:rPr>
              <a:t>column or  replace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existing </a:t>
            </a:r>
            <a:r>
              <a:rPr sz="2000" spc="-5" dirty="0">
                <a:latin typeface="Calibri"/>
                <a:cs typeface="Calibri"/>
              </a:rPr>
              <a:t>column with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5" dirty="0">
                <a:latin typeface="Calibri"/>
                <a:cs typeface="Calibri"/>
              </a:rPr>
              <a:t>new </a:t>
            </a:r>
            <a:r>
              <a:rPr sz="2000" spc="-10" dirty="0">
                <a:latin typeface="Calibri"/>
                <a:cs typeface="Calibri"/>
              </a:rPr>
              <a:t>derived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column.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57800" y="914400"/>
            <a:ext cx="3439066" cy="31334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400" y="3502152"/>
            <a:ext cx="5943600" cy="3096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5513" cy="6829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95808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</a:t>
            </a:r>
            <a:r>
              <a:rPr spc="-10" dirty="0"/>
              <a:t> </a:t>
            </a:r>
            <a:r>
              <a:rPr spc="-15" dirty="0"/>
              <a:t>Architecture</a:t>
            </a:r>
          </a:p>
        </p:txBody>
      </p:sp>
      <p:sp>
        <p:nvSpPr>
          <p:cNvPr id="8" name="object 8"/>
          <p:cNvSpPr/>
          <p:nvPr/>
        </p:nvSpPr>
        <p:spPr>
          <a:xfrm>
            <a:off x="768437" y="1236433"/>
            <a:ext cx="3421379" cy="4571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98568" y="1554175"/>
            <a:ext cx="3413125" cy="197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The Integration Services service, available in SQL Server  Management Studio, monitors running Integration Services  packages and manages the storage of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packages.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Times New Roman"/>
              <a:cs typeface="Times New Roman"/>
            </a:endParaRPr>
          </a:p>
          <a:p>
            <a:pPr marL="46355" marR="57150" indent="13970">
              <a:lnSpc>
                <a:spcPct val="100000"/>
              </a:lnSpc>
            </a:pP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run-time engine </a:t>
            </a:r>
            <a:r>
              <a:rPr sz="1100" spc="-5" dirty="0">
                <a:latin typeface="Calibri"/>
                <a:cs typeface="Calibri"/>
              </a:rPr>
              <a:t>saves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layout of </a:t>
            </a:r>
            <a:r>
              <a:rPr sz="1100" dirty="0">
                <a:latin typeface="Calibri"/>
                <a:cs typeface="Calibri"/>
              </a:rPr>
              <a:t>the </a:t>
            </a:r>
            <a:r>
              <a:rPr sz="1100" spc="-5" dirty="0">
                <a:latin typeface="Calibri"/>
                <a:cs typeface="Calibri"/>
              </a:rPr>
              <a:t>packages, </a:t>
            </a:r>
            <a:r>
              <a:rPr sz="1100" dirty="0">
                <a:latin typeface="Calibri"/>
                <a:cs typeface="Calibri"/>
              </a:rPr>
              <a:t>run  the </a:t>
            </a:r>
            <a:r>
              <a:rPr sz="1100" spc="-5" dirty="0">
                <a:latin typeface="Calibri"/>
                <a:cs typeface="Calibri"/>
              </a:rPr>
              <a:t>packages </a:t>
            </a:r>
            <a:r>
              <a:rPr sz="1100" dirty="0">
                <a:latin typeface="Calibri"/>
                <a:cs typeface="Calibri"/>
              </a:rPr>
              <a:t>and </a:t>
            </a:r>
            <a:r>
              <a:rPr sz="1100" spc="-5" dirty="0">
                <a:latin typeface="Calibri"/>
                <a:cs typeface="Calibri"/>
              </a:rPr>
              <a:t>provides support for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logging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Times New Roman"/>
              <a:cs typeface="Times New Roman"/>
            </a:endParaRPr>
          </a:p>
          <a:p>
            <a:pPr marL="46355" marR="189230" indent="1397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alibri"/>
                <a:cs typeface="Calibri"/>
              </a:rPr>
              <a:t>The </a:t>
            </a:r>
            <a:r>
              <a:rPr sz="1100" dirty="0">
                <a:latin typeface="Calibri"/>
                <a:cs typeface="Calibri"/>
              </a:rPr>
              <a:t>data flow engine is a specialized, high performance  </a:t>
            </a:r>
            <a:r>
              <a:rPr sz="1100" spc="-5" dirty="0">
                <a:latin typeface="Calibri"/>
                <a:cs typeface="Calibri"/>
              </a:rPr>
              <a:t>engine that is exclusively </a:t>
            </a:r>
            <a:r>
              <a:rPr sz="1100" dirty="0">
                <a:latin typeface="Calibri"/>
                <a:cs typeface="Calibri"/>
              </a:rPr>
              <a:t>dedicated to extracting,  transforming, and loading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data.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85393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</a:t>
            </a:r>
            <a:r>
              <a:rPr spc="75" dirty="0"/>
              <a:t> </a:t>
            </a:r>
            <a:r>
              <a:rPr spc="-10" dirty="0"/>
              <a:t>Lookup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3540" y="1006856"/>
            <a:ext cx="4248150" cy="3135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Allows you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perform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equi-join  between values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transformation  </a:t>
            </a:r>
            <a:r>
              <a:rPr sz="2000" dirty="0">
                <a:latin typeface="Calibri"/>
                <a:cs typeface="Calibri"/>
              </a:rPr>
              <a:t>input and </a:t>
            </a:r>
            <a:r>
              <a:rPr sz="2000" spc="-5" dirty="0">
                <a:latin typeface="Calibri"/>
                <a:cs typeface="Calibri"/>
              </a:rPr>
              <a:t>values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reference  </a:t>
            </a:r>
            <a:r>
              <a:rPr sz="2000" spc="-10" dirty="0">
                <a:latin typeface="Calibri"/>
                <a:cs typeface="Calibri"/>
              </a:rPr>
              <a:t>dataset </a:t>
            </a:r>
            <a:r>
              <a:rPr sz="2000" spc="-5" dirty="0">
                <a:latin typeface="Calibri"/>
                <a:cs typeface="Calibri"/>
              </a:rPr>
              <a:t>similar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T-SQL. This  </a:t>
            </a:r>
            <a:r>
              <a:rPr sz="2000" spc="-10" dirty="0">
                <a:latin typeface="Calibri"/>
                <a:cs typeface="Calibri"/>
              </a:rPr>
              <a:t>transformation </a:t>
            </a:r>
            <a:r>
              <a:rPr sz="2000" spc="-5" dirty="0">
                <a:latin typeface="Calibri"/>
                <a:cs typeface="Calibri"/>
              </a:rPr>
              <a:t>is used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join </a:t>
            </a:r>
            <a:r>
              <a:rPr sz="2000" spc="-10" dirty="0">
                <a:latin typeface="Calibri"/>
                <a:cs typeface="Calibri"/>
              </a:rPr>
              <a:t>two  datasets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 marL="355600" marR="31496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9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join </a:t>
            </a:r>
            <a:r>
              <a:rPr sz="2000" spc="-10" dirty="0">
                <a:latin typeface="Calibri"/>
                <a:cs typeface="Calibri"/>
              </a:rPr>
              <a:t>more </a:t>
            </a:r>
            <a:r>
              <a:rPr sz="2000" dirty="0">
                <a:latin typeface="Calibri"/>
                <a:cs typeface="Calibri"/>
              </a:rPr>
              <a:t>than </a:t>
            </a:r>
            <a:r>
              <a:rPr sz="2000" spc="-10" dirty="0">
                <a:latin typeface="Calibri"/>
                <a:cs typeface="Calibri"/>
              </a:rPr>
              <a:t>two datasets we  </a:t>
            </a:r>
            <a:r>
              <a:rPr sz="2000" spc="-5" dirty="0">
                <a:latin typeface="Calibri"/>
                <a:cs typeface="Calibri"/>
              </a:rPr>
              <a:t>need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put </a:t>
            </a:r>
            <a:r>
              <a:rPr sz="2000" spc="-5" dirty="0">
                <a:latin typeface="Calibri"/>
                <a:cs typeface="Calibri"/>
              </a:rPr>
              <a:t>multiple Lookup  </a:t>
            </a:r>
            <a:r>
              <a:rPr sz="2000" spc="-10" dirty="0">
                <a:latin typeface="Calibri"/>
                <a:cs typeface="Calibri"/>
              </a:rPr>
              <a:t>transformations, </a:t>
            </a:r>
            <a:r>
              <a:rPr sz="2000" spc="-5" dirty="0">
                <a:latin typeface="Calibri"/>
                <a:cs typeface="Calibri"/>
              </a:rPr>
              <a:t>similar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T-SQL  join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condition.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00600" y="1066800"/>
            <a:ext cx="4114783" cy="28381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85393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</a:t>
            </a:r>
            <a:r>
              <a:rPr spc="75" dirty="0"/>
              <a:t> </a:t>
            </a:r>
            <a:r>
              <a:rPr spc="-10" dirty="0"/>
              <a:t>Lookup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540256"/>
            <a:ext cx="2727325" cy="2465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there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no </a:t>
            </a:r>
            <a:r>
              <a:rPr sz="2000" spc="-10" dirty="0">
                <a:latin typeface="Calibri"/>
                <a:cs typeface="Calibri"/>
              </a:rPr>
              <a:t>matching  </a:t>
            </a:r>
            <a:r>
              <a:rPr sz="2000" spc="-5" dirty="0">
                <a:latin typeface="Calibri"/>
                <a:cs typeface="Calibri"/>
              </a:rPr>
              <a:t>entry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reference  </a:t>
            </a:r>
            <a:r>
              <a:rPr sz="2000" spc="-10" dirty="0">
                <a:latin typeface="Calibri"/>
                <a:cs typeface="Calibri"/>
              </a:rPr>
              <a:t>dataset, </a:t>
            </a:r>
            <a:r>
              <a:rPr sz="2000" dirty="0">
                <a:latin typeface="Calibri"/>
                <a:cs typeface="Calibri"/>
              </a:rPr>
              <a:t>no </a:t>
            </a:r>
            <a:r>
              <a:rPr sz="2000" spc="-5" dirty="0">
                <a:latin typeface="Calibri"/>
                <a:cs typeface="Calibri"/>
              </a:rPr>
              <a:t>join  </a:t>
            </a:r>
            <a:r>
              <a:rPr sz="2000" spc="-10" dirty="0">
                <a:latin typeface="Calibri"/>
                <a:cs typeface="Calibri"/>
              </a:rPr>
              <a:t>occurs. </a:t>
            </a:r>
            <a:r>
              <a:rPr sz="2000" spc="-15" dirty="0">
                <a:latin typeface="Calibri"/>
                <a:cs typeface="Calibri"/>
              </a:rPr>
              <a:t>By </a:t>
            </a:r>
            <a:r>
              <a:rPr sz="2000" spc="-10" dirty="0">
                <a:latin typeface="Calibri"/>
                <a:cs typeface="Calibri"/>
              </a:rPr>
              <a:t>default,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Lookup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transformation  treats </a:t>
            </a:r>
            <a:r>
              <a:rPr sz="2000" spc="-20" dirty="0">
                <a:latin typeface="Calibri"/>
                <a:cs typeface="Calibri"/>
              </a:rPr>
              <a:t>rows </a:t>
            </a:r>
            <a:r>
              <a:rPr sz="2000" spc="-5" dirty="0">
                <a:latin typeface="Calibri"/>
                <a:cs typeface="Calibri"/>
              </a:rPr>
              <a:t>without  </a:t>
            </a:r>
            <a:r>
              <a:rPr sz="2000" spc="-10" dirty="0">
                <a:latin typeface="Calibri"/>
                <a:cs typeface="Calibri"/>
              </a:rPr>
              <a:t>matching </a:t>
            </a:r>
            <a:r>
              <a:rPr sz="2000" spc="-5" dirty="0">
                <a:latin typeface="Calibri"/>
                <a:cs typeface="Calibri"/>
              </a:rPr>
              <a:t>entries </a:t>
            </a:r>
            <a:r>
              <a:rPr sz="2000" dirty="0">
                <a:latin typeface="Calibri"/>
                <a:cs typeface="Calibri"/>
              </a:rPr>
              <a:t>as  </a:t>
            </a:r>
            <a:r>
              <a:rPr sz="2000" spc="-15" dirty="0">
                <a:latin typeface="Calibri"/>
                <a:cs typeface="Calibri"/>
              </a:rPr>
              <a:t>errors.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1400" y="1066800"/>
            <a:ext cx="5213603" cy="3809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193547"/>
            <a:ext cx="4853939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Transformation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Lookup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200" y="2057400"/>
            <a:ext cx="5943600" cy="312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4540" y="1236979"/>
            <a:ext cx="680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It </a:t>
            </a:r>
            <a:r>
              <a:rPr sz="1800" spc="-10" dirty="0">
                <a:latin typeface="Calibri"/>
                <a:cs typeface="Calibri"/>
              </a:rPr>
              <a:t>can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-10" dirty="0">
                <a:latin typeface="Calibri"/>
                <a:cs typeface="Calibri"/>
              </a:rPr>
              <a:t>configured to redirect </a:t>
            </a:r>
            <a:r>
              <a:rPr sz="1800" spc="-5" dirty="0">
                <a:latin typeface="Calibri"/>
                <a:cs typeface="Calibri"/>
              </a:rPr>
              <a:t>non </a:t>
            </a:r>
            <a:r>
              <a:rPr sz="1800" spc="-10" dirty="0">
                <a:latin typeface="Calibri"/>
                <a:cs typeface="Calibri"/>
              </a:rPr>
              <a:t>matching </a:t>
            </a:r>
            <a:r>
              <a:rPr sz="1800" spc="-15" dirty="0">
                <a:latin typeface="Calibri"/>
                <a:cs typeface="Calibri"/>
              </a:rPr>
              <a:t>rows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a no </a:t>
            </a:r>
            <a:r>
              <a:rPr sz="1800" spc="-10" dirty="0">
                <a:latin typeface="Calibri"/>
                <a:cs typeface="Calibri"/>
              </a:rPr>
              <a:t>match</a:t>
            </a:r>
            <a:r>
              <a:rPr sz="1800" spc="1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85393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</a:t>
            </a:r>
            <a:r>
              <a:rPr spc="75" dirty="0"/>
              <a:t> </a:t>
            </a:r>
            <a:r>
              <a:rPr spc="-10" dirty="0"/>
              <a:t>Lookup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985812"/>
            <a:ext cx="1973580" cy="39897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join can </a:t>
            </a:r>
            <a:r>
              <a:rPr sz="2000" dirty="0">
                <a:latin typeface="Calibri"/>
                <a:cs typeface="Calibri"/>
              </a:rPr>
              <a:t>be  a </a:t>
            </a:r>
            <a:r>
              <a:rPr sz="2000" spc="-5" dirty="0">
                <a:latin typeface="Calibri"/>
                <a:cs typeface="Calibri"/>
              </a:rPr>
              <a:t>composite  join, which  </a:t>
            </a:r>
            <a:r>
              <a:rPr sz="2000" dirty="0">
                <a:latin typeface="Calibri"/>
                <a:cs typeface="Calibri"/>
              </a:rPr>
              <a:t>means </a:t>
            </a:r>
            <a:r>
              <a:rPr sz="2000" spc="-5" dirty="0">
                <a:latin typeface="Calibri"/>
                <a:cs typeface="Calibri"/>
              </a:rPr>
              <a:t>that  multiple  columns can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5" dirty="0">
                <a:latin typeface="Calibri"/>
                <a:cs typeface="Calibri"/>
              </a:rPr>
              <a:t>used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join  in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transformation  </a:t>
            </a:r>
            <a:r>
              <a:rPr sz="2000" dirty="0">
                <a:latin typeface="Calibri"/>
                <a:cs typeface="Calibri"/>
              </a:rPr>
              <a:t>input </a:t>
            </a:r>
            <a:r>
              <a:rPr sz="2000" spc="-15" dirty="0">
                <a:latin typeface="Calibri"/>
                <a:cs typeface="Calibri"/>
              </a:rPr>
              <a:t>to  </a:t>
            </a:r>
            <a:r>
              <a:rPr sz="2000" spc="-5" dirty="0">
                <a:latin typeface="Calibri"/>
                <a:cs typeface="Calibri"/>
              </a:rPr>
              <a:t>columns in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5" dirty="0">
                <a:latin typeface="Calibri"/>
                <a:cs typeface="Calibri"/>
              </a:rPr>
              <a:t>reference  </a:t>
            </a:r>
            <a:r>
              <a:rPr sz="2000" spc="-10" dirty="0">
                <a:latin typeface="Calibri"/>
                <a:cs typeface="Calibri"/>
              </a:rPr>
              <a:t>dataset;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9400" y="1037844"/>
            <a:ext cx="5943599" cy="3305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74116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</a:t>
            </a:r>
            <a:r>
              <a:rPr spc="75" dirty="0"/>
              <a:t> </a:t>
            </a:r>
            <a:r>
              <a:rPr spc="-20" dirty="0"/>
              <a:t>Merge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3540" y="1083057"/>
            <a:ext cx="4612640" cy="2891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Merges two sorted data sets into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single  </a:t>
            </a:r>
            <a:r>
              <a:rPr sz="2000" spc="-30" dirty="0">
                <a:latin typeface="Calibri"/>
                <a:cs typeface="Calibri"/>
              </a:rPr>
              <a:t>dataset.</a:t>
            </a:r>
            <a:endParaRPr sz="2000">
              <a:latin typeface="Calibri"/>
              <a:cs typeface="Calibri"/>
            </a:endParaRPr>
          </a:p>
          <a:p>
            <a:pPr marL="354965" marR="129539" indent="-342900" algn="just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This transformation is very useful when  </a:t>
            </a:r>
            <a:r>
              <a:rPr sz="2000" dirty="0">
                <a:latin typeface="Calibri"/>
                <a:cs typeface="Calibri"/>
              </a:rPr>
              <a:t>during ETL </a:t>
            </a:r>
            <a:r>
              <a:rPr sz="2000" spc="-5" dirty="0">
                <a:latin typeface="Calibri"/>
                <a:cs typeface="Calibri"/>
              </a:rPr>
              <a:t>its needs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merge </a:t>
            </a:r>
            <a:r>
              <a:rPr sz="2000" spc="-15" dirty="0">
                <a:latin typeface="Calibri"/>
                <a:cs typeface="Calibri"/>
              </a:rPr>
              <a:t>data from  </a:t>
            </a:r>
            <a:r>
              <a:rPr sz="2000" spc="-10" dirty="0">
                <a:latin typeface="Calibri"/>
                <a:cs typeface="Calibri"/>
              </a:rPr>
              <a:t>two </a:t>
            </a:r>
            <a:r>
              <a:rPr sz="2000" spc="-15" dirty="0">
                <a:latin typeface="Calibri"/>
                <a:cs typeface="Calibri"/>
              </a:rPr>
              <a:t>different data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sources.</a:t>
            </a:r>
            <a:endParaRPr sz="2000">
              <a:latin typeface="Calibri"/>
              <a:cs typeface="Calibri"/>
            </a:endParaRPr>
          </a:p>
          <a:p>
            <a:pPr marL="355600" marR="1651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Merge transformation </a:t>
            </a:r>
            <a:r>
              <a:rPr sz="2000" spc="-5" dirty="0">
                <a:latin typeface="Calibri"/>
                <a:cs typeface="Calibri"/>
              </a:rPr>
              <a:t>can’t </a:t>
            </a:r>
            <a:r>
              <a:rPr sz="2000" spc="-10" dirty="0">
                <a:latin typeface="Calibri"/>
                <a:cs typeface="Calibri"/>
              </a:rPr>
              <a:t>merge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5" dirty="0">
                <a:latin typeface="Calibri"/>
                <a:cs typeface="Calibri"/>
              </a:rPr>
              <a:t>column that </a:t>
            </a:r>
            <a:r>
              <a:rPr sz="2000" dirty="0">
                <a:latin typeface="Calibri"/>
                <a:cs typeface="Calibri"/>
              </a:rPr>
              <a:t>has a </a:t>
            </a:r>
            <a:r>
              <a:rPr sz="2000" spc="-5" dirty="0">
                <a:latin typeface="Calibri"/>
                <a:cs typeface="Calibri"/>
              </a:rPr>
              <a:t>numeric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type 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column that </a:t>
            </a:r>
            <a:r>
              <a:rPr sz="2000" dirty="0">
                <a:latin typeface="Calibri"/>
                <a:cs typeface="Calibri"/>
              </a:rPr>
              <a:t>has a </a:t>
            </a:r>
            <a:r>
              <a:rPr sz="2000" spc="-10" dirty="0">
                <a:latin typeface="Calibri"/>
                <a:cs typeface="Calibri"/>
              </a:rPr>
              <a:t>character </a:t>
            </a:r>
            <a:r>
              <a:rPr sz="2000" spc="-15" dirty="0">
                <a:latin typeface="Calibri"/>
                <a:cs typeface="Calibri"/>
              </a:rPr>
              <a:t>data  </a:t>
            </a:r>
            <a:r>
              <a:rPr sz="2000" dirty="0">
                <a:latin typeface="Calibri"/>
                <a:cs typeface="Calibri"/>
              </a:rPr>
              <a:t>type.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29200" y="990600"/>
            <a:ext cx="3923661" cy="32484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3000" y="4247388"/>
            <a:ext cx="5943599" cy="1772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38886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 </a:t>
            </a:r>
            <a:r>
              <a:rPr spc="-20" dirty="0"/>
              <a:t>Merge</a:t>
            </a:r>
            <a:r>
              <a:rPr spc="80" dirty="0"/>
              <a:t> </a:t>
            </a:r>
            <a:r>
              <a:rPr spc="-10" dirty="0"/>
              <a:t>Join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3540" y="1083057"/>
            <a:ext cx="3658235" cy="1916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305435" indent="-34290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Allows </a:t>
            </a:r>
            <a:r>
              <a:rPr sz="2000" spc="-5" dirty="0">
                <a:latin typeface="Calibri"/>
                <a:cs typeface="Calibri"/>
              </a:rPr>
              <a:t>joining </a:t>
            </a:r>
            <a:r>
              <a:rPr sz="2000" spc="-15" dirty="0">
                <a:latin typeface="Calibri"/>
                <a:cs typeface="Calibri"/>
              </a:rPr>
              <a:t>data from </a:t>
            </a:r>
            <a:r>
              <a:rPr sz="2000" spc="-10" dirty="0">
                <a:latin typeface="Calibri"/>
                <a:cs typeface="Calibri"/>
              </a:rPr>
              <a:t>two  sorted datasets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dirty="0">
                <a:latin typeface="Calibri"/>
                <a:cs typeface="Calibri"/>
              </a:rPr>
              <a:t>a FULL,  </a:t>
            </a:r>
            <a:r>
              <a:rPr sz="2000" spc="-45" dirty="0">
                <a:latin typeface="Calibri"/>
                <a:cs typeface="Calibri"/>
              </a:rPr>
              <a:t>LEFT,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INNER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join.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It also </a:t>
            </a:r>
            <a:r>
              <a:rPr sz="2000" dirty="0">
                <a:latin typeface="Calibri"/>
                <a:cs typeface="Calibri"/>
              </a:rPr>
              <a:t>has </a:t>
            </a:r>
            <a:r>
              <a:rPr sz="2000" spc="-10" dirty="0">
                <a:latin typeface="Calibri"/>
                <a:cs typeface="Calibri"/>
              </a:rPr>
              <a:t>two </a:t>
            </a:r>
            <a:r>
              <a:rPr sz="2000" dirty="0">
                <a:latin typeface="Calibri"/>
                <a:cs typeface="Calibri"/>
              </a:rPr>
              <a:t>inputs and one  output and </a:t>
            </a:r>
            <a:r>
              <a:rPr sz="2000" spc="-5" dirty="0">
                <a:latin typeface="Calibri"/>
                <a:cs typeface="Calibri"/>
              </a:rPr>
              <a:t>does </a:t>
            </a:r>
            <a:r>
              <a:rPr sz="2000" dirty="0">
                <a:latin typeface="Calibri"/>
                <a:cs typeface="Calibri"/>
              </a:rPr>
              <a:t>not </a:t>
            </a:r>
            <a:r>
              <a:rPr sz="2000" spc="-5" dirty="0">
                <a:latin typeface="Calibri"/>
                <a:cs typeface="Calibri"/>
              </a:rPr>
              <a:t>support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  </a:t>
            </a:r>
            <a:r>
              <a:rPr sz="2000" spc="-10" dirty="0">
                <a:latin typeface="Calibri"/>
                <a:cs typeface="Calibri"/>
              </a:rPr>
              <a:t>error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67200" y="914400"/>
            <a:ext cx="4571238" cy="28671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38886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 </a:t>
            </a:r>
            <a:r>
              <a:rPr spc="-20" dirty="0"/>
              <a:t>Merge</a:t>
            </a:r>
            <a:r>
              <a:rPr spc="80" dirty="0"/>
              <a:t> </a:t>
            </a:r>
            <a:r>
              <a:rPr spc="-10" dirty="0"/>
              <a:t>Join</a:t>
            </a:r>
          </a:p>
        </p:txBody>
      </p:sp>
      <p:sp>
        <p:nvSpPr>
          <p:cNvPr id="8" name="object 8"/>
          <p:cNvSpPr/>
          <p:nvPr/>
        </p:nvSpPr>
        <p:spPr>
          <a:xfrm>
            <a:off x="304800" y="1143000"/>
            <a:ext cx="5943600" cy="415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03340" y="1604490"/>
            <a:ext cx="235902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Merged </a:t>
            </a:r>
            <a:r>
              <a:rPr sz="2000" spc="-15" dirty="0">
                <a:latin typeface="Calibri"/>
                <a:cs typeface="Calibri"/>
              </a:rPr>
              <a:t>data from </a:t>
            </a:r>
            <a:r>
              <a:rPr sz="2000" spc="-10" dirty="0">
                <a:latin typeface="Calibri"/>
                <a:cs typeface="Calibri"/>
              </a:rPr>
              <a:t>two  </a:t>
            </a:r>
            <a:r>
              <a:rPr sz="2000" spc="-15" dirty="0">
                <a:latin typeface="Calibri"/>
                <a:cs typeface="Calibri"/>
              </a:rPr>
              <a:t>different </a:t>
            </a:r>
            <a:r>
              <a:rPr sz="2000" spc="-5" dirty="0">
                <a:latin typeface="Calibri"/>
                <a:cs typeface="Calibri"/>
              </a:rPr>
              <a:t>sources;  </a:t>
            </a:r>
            <a:r>
              <a:rPr sz="2000" dirty="0">
                <a:latin typeface="Calibri"/>
                <a:cs typeface="Calibri"/>
              </a:rPr>
              <a:t>OLEDB and </a:t>
            </a:r>
            <a:r>
              <a:rPr sz="2000" spc="-10" dirty="0">
                <a:latin typeface="Calibri"/>
                <a:cs typeface="Calibri"/>
              </a:rPr>
              <a:t>Flat </a:t>
            </a:r>
            <a:r>
              <a:rPr sz="2000" spc="-5" dirty="0">
                <a:latin typeface="Calibri"/>
                <a:cs typeface="Calibri"/>
              </a:rPr>
              <a:t>File,  </a:t>
            </a:r>
            <a:r>
              <a:rPr sz="2000" dirty="0">
                <a:latin typeface="Calibri"/>
                <a:cs typeface="Calibri"/>
              </a:rPr>
              <a:t>applying a </a:t>
            </a:r>
            <a:r>
              <a:rPr sz="2000" spc="-5" dirty="0">
                <a:latin typeface="Calibri"/>
                <a:cs typeface="Calibri"/>
              </a:rPr>
              <a:t>Left </a:t>
            </a:r>
            <a:r>
              <a:rPr sz="2000" spc="-10" dirty="0">
                <a:latin typeface="Calibri"/>
                <a:cs typeface="Calibri"/>
              </a:rPr>
              <a:t>outer  </a:t>
            </a:r>
            <a:r>
              <a:rPr sz="2000" spc="-5" dirty="0">
                <a:latin typeface="Calibri"/>
                <a:cs typeface="Calibri"/>
              </a:rPr>
              <a:t>join 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DepartmentID.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141974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</a:t>
            </a:r>
            <a:r>
              <a:rPr spc="75" dirty="0"/>
              <a:t> </a:t>
            </a:r>
            <a:r>
              <a:rPr spc="-15" dirty="0"/>
              <a:t>Multicast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3470275" cy="4050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254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Allows you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distribute </a:t>
            </a:r>
            <a:r>
              <a:rPr sz="2000" spc="-5" dirty="0">
                <a:latin typeface="Calibri"/>
                <a:cs typeface="Calibri"/>
              </a:rPr>
              <a:t>its  </a:t>
            </a:r>
            <a:r>
              <a:rPr sz="2000" dirty="0">
                <a:latin typeface="Calibri"/>
                <a:cs typeface="Calibri"/>
              </a:rPr>
              <a:t>input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one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more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outputs.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4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0" dirty="0">
                <a:latin typeface="Calibri"/>
                <a:cs typeface="Calibri"/>
              </a:rPr>
              <a:t>transformation </a:t>
            </a:r>
            <a:r>
              <a:rPr sz="2000" spc="-5" dirty="0">
                <a:latin typeface="Calibri"/>
                <a:cs typeface="Calibri"/>
              </a:rPr>
              <a:t>is similar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Conditional Split  </a:t>
            </a:r>
            <a:r>
              <a:rPr sz="2000" spc="-10" dirty="0">
                <a:latin typeface="Calibri"/>
                <a:cs typeface="Calibri"/>
              </a:rPr>
              <a:t>transformation. </a:t>
            </a:r>
            <a:r>
              <a:rPr sz="2000" spc="-5" dirty="0">
                <a:latin typeface="Calibri"/>
                <a:cs typeface="Calibri"/>
              </a:rPr>
              <a:t>Both  </a:t>
            </a:r>
            <a:r>
              <a:rPr sz="2000" spc="-10" dirty="0">
                <a:latin typeface="Calibri"/>
                <a:cs typeface="Calibri"/>
              </a:rPr>
              <a:t>transformations direct </a:t>
            </a:r>
            <a:r>
              <a:rPr sz="2000" dirty="0">
                <a:latin typeface="Calibri"/>
                <a:cs typeface="Calibri"/>
              </a:rPr>
              <a:t>an  input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multiple outputs.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5" dirty="0">
                <a:latin typeface="Calibri"/>
                <a:cs typeface="Calibri"/>
              </a:rPr>
              <a:t>difference </a:t>
            </a:r>
            <a:r>
              <a:rPr sz="2000" spc="-5" dirty="0">
                <a:latin typeface="Calibri"/>
                <a:cs typeface="Calibri"/>
              </a:rPr>
              <a:t>between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two </a:t>
            </a:r>
            <a:r>
              <a:rPr sz="2000" spc="-5" dirty="0">
                <a:latin typeface="Calibri"/>
                <a:cs typeface="Calibri"/>
              </a:rPr>
              <a:t>is  that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Multicast  </a:t>
            </a:r>
            <a:r>
              <a:rPr sz="2000" spc="-10" dirty="0">
                <a:latin typeface="Calibri"/>
                <a:cs typeface="Calibri"/>
              </a:rPr>
              <a:t>transformation </a:t>
            </a:r>
            <a:r>
              <a:rPr sz="2000" spc="-5" dirty="0">
                <a:latin typeface="Calibri"/>
                <a:cs typeface="Calibri"/>
              </a:rPr>
              <a:t>directs </a:t>
            </a:r>
            <a:r>
              <a:rPr sz="2000" spc="-10" dirty="0">
                <a:latin typeface="Calibri"/>
                <a:cs typeface="Calibri"/>
              </a:rPr>
              <a:t>every  </a:t>
            </a:r>
            <a:r>
              <a:rPr sz="2000" spc="-20" dirty="0">
                <a:latin typeface="Calibri"/>
                <a:cs typeface="Calibri"/>
              </a:rPr>
              <a:t>row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every </a:t>
            </a:r>
            <a:r>
              <a:rPr sz="2000" spc="-5" dirty="0">
                <a:latin typeface="Calibri"/>
                <a:cs typeface="Calibri"/>
              </a:rPr>
              <a:t>output, </a:t>
            </a:r>
            <a:r>
              <a:rPr sz="2000" dirty="0">
                <a:latin typeface="Calibri"/>
                <a:cs typeface="Calibri"/>
              </a:rPr>
              <a:t>and the  </a:t>
            </a:r>
            <a:r>
              <a:rPr sz="2000" spc="-5" dirty="0">
                <a:latin typeface="Calibri"/>
                <a:cs typeface="Calibri"/>
              </a:rPr>
              <a:t>Conditional Split directs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20" dirty="0">
                <a:latin typeface="Calibri"/>
                <a:cs typeface="Calibri"/>
              </a:rPr>
              <a:t>row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single </a:t>
            </a:r>
            <a:r>
              <a:rPr sz="2000" dirty="0">
                <a:latin typeface="Calibri"/>
                <a:cs typeface="Calibri"/>
              </a:rPr>
              <a:t>output.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67200" y="1143000"/>
            <a:ext cx="4371362" cy="26479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193547"/>
            <a:ext cx="5141974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Transformation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8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Multicast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083057"/>
            <a:ext cx="51828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Distributing log </a:t>
            </a:r>
            <a:r>
              <a:rPr sz="2000" spc="-15" dirty="0">
                <a:latin typeface="Calibri"/>
                <a:cs typeface="Calibri"/>
              </a:rPr>
              <a:t>data to </a:t>
            </a:r>
            <a:r>
              <a:rPr sz="2000" spc="-10" dirty="0">
                <a:latin typeface="Calibri"/>
                <a:cs typeface="Calibri"/>
              </a:rPr>
              <a:t>two </a:t>
            </a:r>
            <a:r>
              <a:rPr sz="2000" spc="-15" dirty="0">
                <a:latin typeface="Calibri"/>
                <a:cs typeface="Calibri"/>
              </a:rPr>
              <a:t>different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destinations.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00" y="1600200"/>
            <a:ext cx="6181343" cy="4200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39369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</a:t>
            </a:r>
            <a:r>
              <a:rPr spc="75" dirty="0"/>
              <a:t> </a:t>
            </a:r>
            <a:r>
              <a:rPr spc="-10" dirty="0"/>
              <a:t>Sort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903223"/>
            <a:ext cx="5007610" cy="193611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5600" marR="5080" indent="-342900">
              <a:lnSpc>
                <a:spcPts val="2050"/>
              </a:lnSpc>
              <a:spcBef>
                <a:spcPts val="3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15" dirty="0">
                <a:latin typeface="Calibri"/>
                <a:cs typeface="Calibri"/>
              </a:rPr>
              <a:t>Allows </a:t>
            </a:r>
            <a:r>
              <a:rPr sz="1900" spc="-5" dirty="0">
                <a:latin typeface="Calibri"/>
                <a:cs typeface="Calibri"/>
              </a:rPr>
              <a:t>sort or </a:t>
            </a:r>
            <a:r>
              <a:rPr sz="1900" spc="-15" dirty="0">
                <a:latin typeface="Calibri"/>
                <a:cs typeface="Calibri"/>
              </a:rPr>
              <a:t>arrange </a:t>
            </a:r>
            <a:r>
              <a:rPr sz="1900" spc="-10" dirty="0">
                <a:latin typeface="Calibri"/>
                <a:cs typeface="Calibri"/>
              </a:rPr>
              <a:t>input </a:t>
            </a:r>
            <a:r>
              <a:rPr sz="1900" spc="-15" dirty="0">
                <a:latin typeface="Calibri"/>
                <a:cs typeface="Calibri"/>
              </a:rPr>
              <a:t>data </a:t>
            </a:r>
            <a:r>
              <a:rPr sz="1900" spc="-5" dirty="0">
                <a:latin typeface="Calibri"/>
                <a:cs typeface="Calibri"/>
              </a:rPr>
              <a:t>in ascending  or </a:t>
            </a:r>
            <a:r>
              <a:rPr sz="1900" spc="-10" dirty="0">
                <a:latin typeface="Calibri"/>
                <a:cs typeface="Calibri"/>
              </a:rPr>
              <a:t>descending order </a:t>
            </a:r>
            <a:r>
              <a:rPr sz="1900" spc="-5" dirty="0">
                <a:latin typeface="Calibri"/>
                <a:cs typeface="Calibri"/>
              </a:rPr>
              <a:t>and copies the </a:t>
            </a:r>
            <a:r>
              <a:rPr sz="1900" spc="-10" dirty="0">
                <a:latin typeface="Calibri"/>
                <a:cs typeface="Calibri"/>
              </a:rPr>
              <a:t>sorted data  </a:t>
            </a:r>
            <a:r>
              <a:rPr sz="1900" spc="-5" dirty="0">
                <a:latin typeface="Calibri"/>
                <a:cs typeface="Calibri"/>
              </a:rPr>
              <a:t>to the transformation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output.</a:t>
            </a:r>
            <a:endParaRPr sz="1900">
              <a:latin typeface="Calibri"/>
              <a:cs typeface="Calibri"/>
            </a:endParaRPr>
          </a:p>
          <a:p>
            <a:pPr marL="354965" marR="132080" indent="-342900">
              <a:lnSpc>
                <a:spcPts val="205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Multiple sorts </a:t>
            </a:r>
            <a:r>
              <a:rPr sz="1900" spc="-15" dirty="0">
                <a:latin typeface="Calibri"/>
                <a:cs typeface="Calibri"/>
              </a:rPr>
              <a:t>to </a:t>
            </a:r>
            <a:r>
              <a:rPr sz="1900" spc="-5" dirty="0">
                <a:latin typeface="Calibri"/>
                <a:cs typeface="Calibri"/>
              </a:rPr>
              <a:t>an </a:t>
            </a:r>
            <a:r>
              <a:rPr sz="1900" spc="-10" dirty="0">
                <a:latin typeface="Calibri"/>
                <a:cs typeface="Calibri"/>
              </a:rPr>
              <a:t>input can </a:t>
            </a:r>
            <a:r>
              <a:rPr sz="1900" spc="-5" dirty="0">
                <a:latin typeface="Calibri"/>
                <a:cs typeface="Calibri"/>
              </a:rPr>
              <a:t>be applied; the  </a:t>
            </a:r>
            <a:r>
              <a:rPr sz="1900" spc="-10" dirty="0">
                <a:latin typeface="Calibri"/>
                <a:cs typeface="Calibri"/>
              </a:rPr>
              <a:t>column </a:t>
            </a:r>
            <a:r>
              <a:rPr sz="1900" spc="-5" dirty="0">
                <a:latin typeface="Calibri"/>
                <a:cs typeface="Calibri"/>
              </a:rPr>
              <a:t>with the </a:t>
            </a:r>
            <a:r>
              <a:rPr sz="1900" spc="-15" dirty="0">
                <a:latin typeface="Calibri"/>
                <a:cs typeface="Calibri"/>
              </a:rPr>
              <a:t>lowest </a:t>
            </a:r>
            <a:r>
              <a:rPr sz="1900" spc="-10" dirty="0">
                <a:latin typeface="Calibri"/>
                <a:cs typeface="Calibri"/>
              </a:rPr>
              <a:t>number </a:t>
            </a:r>
            <a:r>
              <a:rPr sz="1900" spc="-5" dirty="0">
                <a:latin typeface="Calibri"/>
                <a:cs typeface="Calibri"/>
              </a:rPr>
              <a:t>is </a:t>
            </a:r>
            <a:r>
              <a:rPr sz="1900" spc="-10" dirty="0">
                <a:latin typeface="Calibri"/>
                <a:cs typeface="Calibri"/>
              </a:rPr>
              <a:t>sorted </a:t>
            </a:r>
            <a:r>
              <a:rPr sz="1900" spc="-15" dirty="0">
                <a:latin typeface="Calibri"/>
                <a:cs typeface="Calibri"/>
              </a:rPr>
              <a:t>first,  </a:t>
            </a:r>
            <a:r>
              <a:rPr sz="1900" spc="-5" dirty="0">
                <a:latin typeface="Calibri"/>
                <a:cs typeface="Calibri"/>
              </a:rPr>
              <a:t>the sort </a:t>
            </a:r>
            <a:r>
              <a:rPr sz="1900" spc="-10" dirty="0">
                <a:latin typeface="Calibri"/>
                <a:cs typeface="Calibri"/>
              </a:rPr>
              <a:t>column </a:t>
            </a:r>
            <a:r>
              <a:rPr sz="1900" spc="-5" dirty="0">
                <a:latin typeface="Calibri"/>
                <a:cs typeface="Calibri"/>
              </a:rPr>
              <a:t>with the </a:t>
            </a:r>
            <a:r>
              <a:rPr sz="1900" spc="-10" dirty="0">
                <a:latin typeface="Calibri"/>
                <a:cs typeface="Calibri"/>
              </a:rPr>
              <a:t>second </a:t>
            </a:r>
            <a:r>
              <a:rPr sz="1900" spc="-15" dirty="0">
                <a:latin typeface="Calibri"/>
                <a:cs typeface="Calibri"/>
              </a:rPr>
              <a:t>lowest  </a:t>
            </a:r>
            <a:r>
              <a:rPr sz="1900" spc="-10" dirty="0">
                <a:latin typeface="Calibri"/>
                <a:cs typeface="Calibri"/>
              </a:rPr>
              <a:t>number </a:t>
            </a:r>
            <a:r>
              <a:rPr sz="1900" spc="-5" dirty="0">
                <a:latin typeface="Calibri"/>
                <a:cs typeface="Calibri"/>
              </a:rPr>
              <a:t>is </a:t>
            </a:r>
            <a:r>
              <a:rPr sz="1900" spc="-10" dirty="0">
                <a:latin typeface="Calibri"/>
                <a:cs typeface="Calibri"/>
              </a:rPr>
              <a:t>sorted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next.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91200" y="914400"/>
            <a:ext cx="2676296" cy="2532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49779" y="3124200"/>
            <a:ext cx="5058155" cy="3047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97395" y="2662427"/>
            <a:ext cx="2546604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97395" y="3230956"/>
            <a:ext cx="2546604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19532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Getting</a:t>
            </a:r>
            <a:r>
              <a:rPr spc="-20" dirty="0"/>
              <a:t> </a:t>
            </a:r>
            <a:r>
              <a:rPr spc="-15" dirty="0"/>
              <a:t>Started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12063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</a:t>
            </a:r>
            <a:r>
              <a:rPr spc="-30" dirty="0"/>
              <a:t>Transformation </a:t>
            </a:r>
            <a:r>
              <a:rPr spc="-5" dirty="0"/>
              <a:t>– Union</a:t>
            </a:r>
            <a:r>
              <a:rPr spc="95" dirty="0"/>
              <a:t> </a:t>
            </a:r>
            <a:r>
              <a:rPr spc="-10" dirty="0"/>
              <a:t>All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4579"/>
            <a:ext cx="2675255" cy="2399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15" dirty="0">
                <a:latin typeface="Calibri"/>
                <a:cs typeface="Calibri"/>
              </a:rPr>
              <a:t>Allows you to </a:t>
            </a:r>
            <a:r>
              <a:rPr sz="1900" spc="-10" dirty="0">
                <a:latin typeface="Calibri"/>
                <a:cs typeface="Calibri"/>
              </a:rPr>
              <a:t>combine  </a:t>
            </a:r>
            <a:r>
              <a:rPr sz="1900" spc="-5" dirty="0">
                <a:latin typeface="Calibri"/>
                <a:cs typeface="Calibri"/>
              </a:rPr>
              <a:t>multiple </a:t>
            </a:r>
            <a:r>
              <a:rPr sz="1900" spc="-10" dirty="0">
                <a:latin typeface="Calibri"/>
                <a:cs typeface="Calibri"/>
              </a:rPr>
              <a:t>(more </a:t>
            </a:r>
            <a:r>
              <a:rPr sz="1900" spc="-5" dirty="0">
                <a:latin typeface="Calibri"/>
                <a:cs typeface="Calibri"/>
              </a:rPr>
              <a:t>than  </a:t>
            </a:r>
            <a:r>
              <a:rPr sz="1900" spc="-10" dirty="0">
                <a:latin typeface="Calibri"/>
                <a:cs typeface="Calibri"/>
              </a:rPr>
              <a:t>two) input </a:t>
            </a:r>
            <a:r>
              <a:rPr sz="1900" spc="-5" dirty="0">
                <a:latin typeface="Calibri"/>
                <a:cs typeface="Calibri"/>
              </a:rPr>
              <a:t>and </a:t>
            </a:r>
            <a:r>
              <a:rPr sz="1900" spc="-15" dirty="0">
                <a:latin typeface="Calibri"/>
                <a:cs typeface="Calibri"/>
              </a:rPr>
              <a:t>produce  </a:t>
            </a:r>
            <a:r>
              <a:rPr sz="1900" spc="-10" dirty="0">
                <a:latin typeface="Calibri"/>
                <a:cs typeface="Calibri"/>
              </a:rPr>
              <a:t>one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output.</a:t>
            </a:r>
            <a:endParaRPr sz="1900">
              <a:latin typeface="Calibri"/>
              <a:cs typeface="Calibri"/>
            </a:endParaRPr>
          </a:p>
          <a:p>
            <a:pPr marL="355600" marR="13335" indent="-3429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Its add </a:t>
            </a:r>
            <a:r>
              <a:rPr sz="1900" spc="-10" dirty="0">
                <a:latin typeface="Calibri"/>
                <a:cs typeface="Calibri"/>
              </a:rPr>
              <a:t>inputs </a:t>
            </a:r>
            <a:r>
              <a:rPr sz="1900" spc="-15" dirty="0">
                <a:latin typeface="Calibri"/>
                <a:cs typeface="Calibri"/>
              </a:rPr>
              <a:t>to  transformation </a:t>
            </a:r>
            <a:r>
              <a:rPr sz="1900" spc="-10" dirty="0">
                <a:latin typeface="Calibri"/>
                <a:cs typeface="Calibri"/>
              </a:rPr>
              <a:t>output  one after </a:t>
            </a:r>
            <a:r>
              <a:rPr sz="1900" spc="-5" dirty="0">
                <a:latin typeface="Calibri"/>
                <a:cs typeface="Calibri"/>
              </a:rPr>
              <a:t>the other and  </a:t>
            </a:r>
            <a:r>
              <a:rPr sz="1900" spc="-10" dirty="0">
                <a:latin typeface="Calibri"/>
                <a:cs typeface="Calibri"/>
              </a:rPr>
              <a:t>doesn’t </a:t>
            </a:r>
            <a:r>
              <a:rPr sz="1900" spc="-5" dirty="0">
                <a:latin typeface="Calibri"/>
                <a:cs typeface="Calibri"/>
              </a:rPr>
              <a:t>sort the </a:t>
            </a:r>
            <a:r>
              <a:rPr sz="1900" spc="-10" dirty="0">
                <a:latin typeface="Calibri"/>
                <a:cs typeface="Calibri"/>
              </a:rPr>
              <a:t>data.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05200" y="914400"/>
            <a:ext cx="5381250" cy="30486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3000" y="4114800"/>
            <a:ext cx="5943600" cy="1819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255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79501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Data </a:t>
            </a:r>
            <a:r>
              <a:rPr spc="-15" dirty="0"/>
              <a:t>Transformation </a:t>
            </a:r>
            <a:r>
              <a:rPr spc="-5" dirty="0"/>
              <a:t>– </a:t>
            </a:r>
            <a:r>
              <a:rPr spc="-15" dirty="0"/>
              <a:t>Slowly </a:t>
            </a:r>
            <a:r>
              <a:rPr spc="-10" dirty="0"/>
              <a:t>Changing</a:t>
            </a:r>
            <a:r>
              <a:rPr spc="10" dirty="0"/>
              <a:t> </a:t>
            </a:r>
            <a:r>
              <a:rPr spc="-15" dirty="0"/>
              <a:t>Dimension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5295" y="1051331"/>
            <a:ext cx="8292465" cy="48723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marR="27940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Slowly Changing Dimensions </a:t>
            </a:r>
            <a:r>
              <a:rPr sz="2000" spc="-5" dirty="0">
                <a:latin typeface="Calibri"/>
                <a:cs typeface="Calibri"/>
              </a:rPr>
              <a:t>(SCD)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10" dirty="0">
                <a:latin typeface="Calibri"/>
                <a:cs typeface="Calibri"/>
              </a:rPr>
              <a:t>dimensions </a:t>
            </a:r>
            <a:r>
              <a:rPr sz="2000" spc="-5" dirty="0">
                <a:latin typeface="Calibri"/>
                <a:cs typeface="Calibri"/>
              </a:rPr>
              <a:t>that have data that slowly  changes.</a:t>
            </a:r>
            <a:endParaRPr sz="2000">
              <a:latin typeface="Calibri"/>
              <a:cs typeface="Calibri"/>
            </a:endParaRPr>
          </a:p>
          <a:p>
            <a:pPr marL="354965" marR="370205" indent="-342900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The Type </a:t>
            </a:r>
            <a:r>
              <a:rPr sz="2000" dirty="0">
                <a:latin typeface="Calibri"/>
                <a:cs typeface="Calibri"/>
              </a:rPr>
              <a:t>1 </a:t>
            </a:r>
            <a:r>
              <a:rPr sz="2000" spc="-20" dirty="0">
                <a:latin typeface="Calibri"/>
                <a:cs typeface="Calibri"/>
              </a:rPr>
              <a:t>methodology overwrites </a:t>
            </a:r>
            <a:r>
              <a:rPr sz="2000" spc="-10" dirty="0">
                <a:latin typeface="Calibri"/>
                <a:cs typeface="Calibri"/>
              </a:rPr>
              <a:t>old </a:t>
            </a:r>
            <a:r>
              <a:rPr sz="2000" spc="-15" dirty="0">
                <a:latin typeface="Calibri"/>
                <a:cs typeface="Calibri"/>
              </a:rPr>
              <a:t>data with </a:t>
            </a:r>
            <a:r>
              <a:rPr sz="2000" spc="-10" dirty="0">
                <a:latin typeface="Calibri"/>
                <a:cs typeface="Calibri"/>
              </a:rPr>
              <a:t>new </a:t>
            </a:r>
            <a:r>
              <a:rPr sz="2000" spc="-15" dirty="0">
                <a:latin typeface="Calibri"/>
                <a:cs typeface="Calibri"/>
              </a:rPr>
              <a:t>data, </a:t>
            </a:r>
            <a:r>
              <a:rPr sz="2000" spc="-10" dirty="0">
                <a:latin typeface="Calibri"/>
                <a:cs typeface="Calibri"/>
              </a:rPr>
              <a:t>and</a:t>
            </a:r>
            <a:r>
              <a:rPr sz="2000" spc="-28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therefore  </a:t>
            </a:r>
            <a:r>
              <a:rPr sz="2000" spc="-20" dirty="0">
                <a:latin typeface="Calibri"/>
                <a:cs typeface="Calibri"/>
              </a:rPr>
              <a:t>does </a:t>
            </a:r>
            <a:r>
              <a:rPr sz="2000" spc="-10" dirty="0">
                <a:latin typeface="Calibri"/>
                <a:cs typeface="Calibri"/>
              </a:rPr>
              <a:t>not </a:t>
            </a:r>
            <a:r>
              <a:rPr sz="2000" spc="-15" dirty="0">
                <a:latin typeface="Calibri"/>
                <a:cs typeface="Calibri"/>
              </a:rPr>
              <a:t>track </a:t>
            </a:r>
            <a:r>
              <a:rPr sz="2000" spc="-20" dirty="0">
                <a:latin typeface="Calibri"/>
                <a:cs typeface="Calibri"/>
              </a:rPr>
              <a:t>historical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2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all.</a:t>
            </a:r>
            <a:endParaRPr sz="2000">
              <a:latin typeface="Calibri"/>
              <a:cs typeface="Calibri"/>
            </a:endParaRPr>
          </a:p>
          <a:p>
            <a:pPr marL="354965" marR="292735" indent="-342900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Type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method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tracks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historical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creating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multiple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records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the  </a:t>
            </a:r>
            <a:r>
              <a:rPr sz="2000" spc="-25" dirty="0">
                <a:latin typeface="Calibri"/>
                <a:cs typeface="Calibri"/>
              </a:rPr>
              <a:t>dimensional </a:t>
            </a:r>
            <a:r>
              <a:rPr sz="2000" spc="-15" dirty="0">
                <a:latin typeface="Calibri"/>
                <a:cs typeface="Calibri"/>
              </a:rPr>
              <a:t>tables with </a:t>
            </a:r>
            <a:r>
              <a:rPr sz="2000" spc="-20" dirty="0">
                <a:latin typeface="Calibri"/>
                <a:cs typeface="Calibri"/>
              </a:rPr>
              <a:t>separate</a:t>
            </a:r>
            <a:r>
              <a:rPr sz="2000" spc="-1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keys.</a:t>
            </a:r>
            <a:endParaRPr sz="2000">
              <a:latin typeface="Calibri"/>
              <a:cs typeface="Calibri"/>
            </a:endParaRPr>
          </a:p>
          <a:p>
            <a:pPr marL="354965" indent="-3429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The Type </a:t>
            </a:r>
            <a:r>
              <a:rPr sz="2000" dirty="0">
                <a:latin typeface="Calibri"/>
                <a:cs typeface="Calibri"/>
              </a:rPr>
              <a:t>3 </a:t>
            </a:r>
            <a:r>
              <a:rPr sz="2000" spc="-15" dirty="0">
                <a:latin typeface="Calibri"/>
                <a:cs typeface="Calibri"/>
              </a:rPr>
              <a:t>method tracks </a:t>
            </a:r>
            <a:r>
              <a:rPr sz="2000" spc="-20" dirty="0">
                <a:latin typeface="Calibri"/>
                <a:cs typeface="Calibri"/>
              </a:rPr>
              <a:t>changes </a:t>
            </a:r>
            <a:r>
              <a:rPr sz="2000" spc="-15" dirty="0">
                <a:latin typeface="Calibri"/>
                <a:cs typeface="Calibri"/>
              </a:rPr>
              <a:t>using </a:t>
            </a:r>
            <a:r>
              <a:rPr sz="2000" spc="-20" dirty="0">
                <a:latin typeface="Calibri"/>
                <a:cs typeface="Calibri"/>
              </a:rPr>
              <a:t>separate</a:t>
            </a:r>
            <a:r>
              <a:rPr sz="2000" spc="-2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columns.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496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Fixed Attribute: When </a:t>
            </a:r>
            <a:r>
              <a:rPr sz="2000" spc="-1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value </a:t>
            </a:r>
            <a:r>
              <a:rPr sz="2000" dirty="0">
                <a:latin typeface="Calibri"/>
                <a:cs typeface="Calibri"/>
              </a:rPr>
              <a:t>in a </a:t>
            </a:r>
            <a:r>
              <a:rPr sz="2000" spc="-15" dirty="0">
                <a:latin typeface="Calibri"/>
                <a:cs typeface="Calibri"/>
              </a:rPr>
              <a:t>column should </a:t>
            </a:r>
            <a:r>
              <a:rPr sz="2000" spc="-10" dirty="0">
                <a:latin typeface="Calibri"/>
                <a:cs typeface="Calibri"/>
              </a:rPr>
              <a:t>not</a:t>
            </a:r>
            <a:r>
              <a:rPr sz="2000" spc="-3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change.</a:t>
            </a:r>
            <a:endParaRPr sz="2000">
              <a:latin typeface="Calibri"/>
              <a:cs typeface="Calibri"/>
            </a:endParaRPr>
          </a:p>
          <a:p>
            <a:pPr marL="354965" marR="320040" indent="-342900">
              <a:lnSpc>
                <a:spcPts val="2160"/>
              </a:lnSpc>
              <a:spcBef>
                <a:spcPts val="5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Calibri"/>
                <a:cs typeface="Calibri"/>
              </a:rPr>
              <a:t>Changing Attribute: When changed </a:t>
            </a:r>
            <a:r>
              <a:rPr sz="2000" spc="-15" dirty="0">
                <a:latin typeface="Calibri"/>
                <a:cs typeface="Calibri"/>
              </a:rPr>
              <a:t>values should </a:t>
            </a:r>
            <a:r>
              <a:rPr sz="2000" spc="-20" dirty="0">
                <a:latin typeface="Calibri"/>
                <a:cs typeface="Calibri"/>
              </a:rPr>
              <a:t>overwrite existing</a:t>
            </a:r>
            <a:r>
              <a:rPr sz="2000" spc="-20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values.  This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the</a:t>
            </a:r>
            <a:r>
              <a:rPr sz="2000" spc="-12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SCD1.</a:t>
            </a:r>
            <a:endParaRPr sz="2000">
              <a:latin typeface="Calibri"/>
              <a:cs typeface="Calibri"/>
            </a:endParaRPr>
          </a:p>
          <a:p>
            <a:pPr marL="354965" marR="5080" indent="-342900">
              <a:lnSpc>
                <a:spcPts val="216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Calibri"/>
                <a:cs typeface="Calibri"/>
              </a:rPr>
              <a:t>Historical </a:t>
            </a:r>
            <a:r>
              <a:rPr sz="2000" spc="-20" dirty="0">
                <a:latin typeface="Calibri"/>
                <a:cs typeface="Calibri"/>
              </a:rPr>
              <a:t>Attribute: When changes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column values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15" dirty="0">
                <a:latin typeface="Calibri"/>
                <a:cs typeface="Calibri"/>
              </a:rPr>
              <a:t>saved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10" dirty="0">
                <a:latin typeface="Calibri"/>
                <a:cs typeface="Calibri"/>
              </a:rPr>
              <a:t>new</a:t>
            </a:r>
            <a:r>
              <a:rPr sz="2000" spc="-26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records.  Previous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values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save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records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marked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outdated.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This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SCD2.</a:t>
            </a:r>
            <a:endParaRPr sz="2000">
              <a:latin typeface="Calibri"/>
              <a:cs typeface="Calibri"/>
            </a:endParaRPr>
          </a:p>
          <a:p>
            <a:pPr marL="354965" indent="-342900">
              <a:lnSpc>
                <a:spcPts val="2280"/>
              </a:lnSpc>
              <a:spcBef>
                <a:spcPts val="20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SCD2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SSIS,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either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flags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used.</a:t>
            </a:r>
            <a:endParaRPr sz="2000">
              <a:latin typeface="Calibri"/>
              <a:cs typeface="Calibri"/>
            </a:endParaRPr>
          </a:p>
          <a:p>
            <a:pPr marL="354965" marR="1034415">
              <a:lnSpc>
                <a:spcPts val="2160"/>
              </a:lnSpc>
              <a:spcBef>
                <a:spcPts val="150"/>
              </a:spcBef>
            </a:pPr>
            <a:r>
              <a:rPr sz="2000" spc="-15" dirty="0">
                <a:latin typeface="Calibri"/>
                <a:cs typeface="Calibri"/>
              </a:rPr>
              <a:t>Use </a:t>
            </a:r>
            <a:r>
              <a:rPr sz="2000" spc="-10" dirty="0">
                <a:latin typeface="Calibri"/>
                <a:cs typeface="Calibri"/>
              </a:rPr>
              <a:t>one </a:t>
            </a:r>
            <a:r>
              <a:rPr sz="2000" spc="-20" dirty="0">
                <a:latin typeface="Calibri"/>
                <a:cs typeface="Calibri"/>
              </a:rPr>
              <a:t>column. </a:t>
            </a:r>
            <a:r>
              <a:rPr sz="2000" dirty="0">
                <a:latin typeface="Calibri"/>
                <a:cs typeface="Calibri"/>
              </a:rPr>
              <a:t>It </a:t>
            </a:r>
            <a:r>
              <a:rPr sz="2000" spc="-10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valued TRUE /FALSE </a:t>
            </a:r>
            <a:r>
              <a:rPr sz="2000" dirty="0">
                <a:latin typeface="Calibri"/>
                <a:cs typeface="Calibri"/>
              </a:rPr>
              <a:t>or </a:t>
            </a:r>
            <a:r>
              <a:rPr sz="2000" spc="-20" dirty="0">
                <a:latin typeface="Calibri"/>
                <a:cs typeface="Calibri"/>
              </a:rPr>
              <a:t>Current </a:t>
            </a:r>
            <a:r>
              <a:rPr sz="2000" dirty="0">
                <a:latin typeface="Calibri"/>
                <a:cs typeface="Calibri"/>
              </a:rPr>
              <a:t>/ </a:t>
            </a:r>
            <a:r>
              <a:rPr sz="2000" spc="-20" dirty="0">
                <a:latin typeface="Calibri"/>
                <a:cs typeface="Calibri"/>
              </a:rPr>
              <a:t>Expired  </a:t>
            </a:r>
            <a:r>
              <a:rPr sz="2000" spc="-15" dirty="0">
                <a:latin typeface="Calibri"/>
                <a:cs typeface="Calibri"/>
              </a:rPr>
              <a:t>Use </a:t>
            </a:r>
            <a:r>
              <a:rPr sz="2000" spc="-10" dirty="0">
                <a:latin typeface="Calibri"/>
                <a:cs typeface="Calibri"/>
              </a:rPr>
              <a:t>two </a:t>
            </a:r>
            <a:r>
              <a:rPr sz="2000" spc="-20" dirty="0">
                <a:latin typeface="Calibri"/>
                <a:cs typeface="Calibri"/>
              </a:rPr>
              <a:t>columns </a:t>
            </a:r>
            <a:r>
              <a:rPr sz="2000" spc="-15" dirty="0">
                <a:latin typeface="Calibri"/>
                <a:cs typeface="Calibri"/>
              </a:rPr>
              <a:t>with DATE data type </a:t>
            </a:r>
            <a:r>
              <a:rPr sz="2000" spc="-20" dirty="0">
                <a:latin typeface="Calibri"/>
                <a:cs typeface="Calibri"/>
              </a:rPr>
              <a:t>(StartedDate </a:t>
            </a:r>
            <a:r>
              <a:rPr sz="2000" spc="-10" dirty="0">
                <a:latin typeface="Calibri"/>
                <a:cs typeface="Calibri"/>
              </a:rPr>
              <a:t>and</a:t>
            </a:r>
            <a:r>
              <a:rPr sz="2000" spc="-2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EndedDate)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77145" cy="6828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Data </a:t>
            </a:r>
            <a:r>
              <a:rPr spc="-15" dirty="0"/>
              <a:t>Transformation </a:t>
            </a:r>
            <a:r>
              <a:rPr spc="-5" dirty="0"/>
              <a:t>– </a:t>
            </a:r>
            <a:r>
              <a:rPr spc="-15" dirty="0"/>
              <a:t>Slowly </a:t>
            </a:r>
            <a:r>
              <a:rPr spc="-10" dirty="0"/>
              <a:t>Changing</a:t>
            </a:r>
            <a:r>
              <a:rPr spc="-25" dirty="0"/>
              <a:t> </a:t>
            </a:r>
            <a:r>
              <a:rPr spc="-15" dirty="0"/>
              <a:t>Dimension</a:t>
            </a:r>
          </a:p>
        </p:txBody>
      </p:sp>
      <p:sp>
        <p:nvSpPr>
          <p:cNvPr id="7" name="object 7"/>
          <p:cNvSpPr/>
          <p:nvPr/>
        </p:nvSpPr>
        <p:spPr>
          <a:xfrm>
            <a:off x="5831196" y="1246883"/>
            <a:ext cx="2904078" cy="1907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4637" y="3750452"/>
            <a:ext cx="3199341" cy="25909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63005" y="3746945"/>
            <a:ext cx="2661387" cy="25817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0310" y="1240779"/>
            <a:ext cx="2386451" cy="19156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84862" y="1228559"/>
            <a:ext cx="2885765" cy="19455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38061" y="4645615"/>
            <a:ext cx="2414326" cy="16867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48921" y="853427"/>
            <a:ext cx="193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3. </a:t>
            </a:r>
            <a:r>
              <a:rPr sz="1800" spc="-10" dirty="0">
                <a:latin typeface="Calibri"/>
                <a:cs typeface="Calibri"/>
              </a:rPr>
              <a:t>Choosing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Business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662" y="866190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1.Before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6824" y="3358794"/>
            <a:ext cx="154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4. </a:t>
            </a:r>
            <a:r>
              <a:rPr sz="1800" spc="-10" dirty="0">
                <a:latin typeface="Calibri"/>
                <a:cs typeface="Calibri"/>
              </a:rPr>
              <a:t>Selecting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54628" y="3358794"/>
            <a:ext cx="2482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5. After </a:t>
            </a:r>
            <a:r>
              <a:rPr sz="1800" spc="-10" dirty="0">
                <a:latin typeface="Calibri"/>
                <a:cs typeface="Calibri"/>
              </a:rPr>
              <a:t>package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execution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23469" y="3358794"/>
            <a:ext cx="1134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6. After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25076" y="840562"/>
            <a:ext cx="2097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2. </a:t>
            </a:r>
            <a:r>
              <a:rPr sz="1800" spc="-10" dirty="0">
                <a:latin typeface="Calibri"/>
                <a:cs typeface="Calibri"/>
              </a:rPr>
              <a:t>SCD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Data </a:t>
            </a:r>
            <a:r>
              <a:rPr spc="-15" dirty="0"/>
              <a:t>Transformation </a:t>
            </a:r>
            <a:r>
              <a:rPr spc="-5" dirty="0"/>
              <a:t>– </a:t>
            </a:r>
            <a:r>
              <a:rPr spc="-15" dirty="0"/>
              <a:t>Slowly </a:t>
            </a:r>
            <a:r>
              <a:rPr spc="-10" dirty="0"/>
              <a:t>Changing</a:t>
            </a:r>
            <a:r>
              <a:rPr spc="-25" dirty="0"/>
              <a:t> </a:t>
            </a:r>
            <a:r>
              <a:rPr spc="-15" dirty="0"/>
              <a:t>Dimension</a:t>
            </a:r>
          </a:p>
        </p:txBody>
      </p:sp>
      <p:sp>
        <p:nvSpPr>
          <p:cNvPr id="3" name="object 3"/>
          <p:cNvSpPr/>
          <p:nvPr/>
        </p:nvSpPr>
        <p:spPr>
          <a:xfrm>
            <a:off x="401008" y="2808532"/>
            <a:ext cx="3015711" cy="1921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1952" y="1230386"/>
            <a:ext cx="3602193" cy="2017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793" y="3842301"/>
            <a:ext cx="3611872" cy="2443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9891" y="1255858"/>
            <a:ext cx="3010708" cy="1005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989" y="5435445"/>
            <a:ext cx="3987191" cy="6982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9041" y="898499"/>
            <a:ext cx="1231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1.Before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766" y="5073141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5. After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041" y="2437422"/>
            <a:ext cx="19234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2.Choosing </a:t>
            </a:r>
            <a:r>
              <a:rPr sz="1800" spc="-10" dirty="0">
                <a:latin typeface="Calibri"/>
                <a:cs typeface="Calibri"/>
              </a:rPr>
              <a:t>SCD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type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42586" y="843483"/>
            <a:ext cx="19996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3.Selecting </a:t>
            </a:r>
            <a:r>
              <a:rPr sz="1800" spc="-10" dirty="0">
                <a:latin typeface="Calibri"/>
                <a:cs typeface="Calibri"/>
              </a:rPr>
              <a:t>Flag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85372" y="3502380"/>
            <a:ext cx="2045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4.SCD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75476" y="2662427"/>
            <a:ext cx="2668524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75476" y="3230956"/>
            <a:ext cx="2668524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073400">
              <a:lnSpc>
                <a:spcPct val="100000"/>
              </a:lnSpc>
              <a:spcBef>
                <a:spcPts val="175"/>
              </a:spcBef>
            </a:pPr>
            <a:r>
              <a:rPr spc="-25" dirty="0"/>
              <a:t>Variables </a:t>
            </a:r>
            <a:r>
              <a:rPr spc="-10" dirty="0"/>
              <a:t>in</a:t>
            </a:r>
            <a:r>
              <a:rPr spc="-5" dirty="0"/>
              <a:t> SSIS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182117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5" dirty="0"/>
              <a:t>Variables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64500" cy="405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33679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Calibri"/>
                <a:cs typeface="Calibri"/>
              </a:rPr>
              <a:t>Variables </a:t>
            </a:r>
            <a:r>
              <a:rPr sz="2000" spc="-20" dirty="0">
                <a:latin typeface="Calibri"/>
                <a:cs typeface="Calibri"/>
              </a:rPr>
              <a:t>store </a:t>
            </a:r>
            <a:r>
              <a:rPr sz="2000" spc="-5" dirty="0">
                <a:latin typeface="Calibri"/>
                <a:cs typeface="Calibri"/>
              </a:rPr>
              <a:t>values that </a:t>
            </a:r>
            <a:r>
              <a:rPr sz="2000" dirty="0">
                <a:latin typeface="Calibri"/>
                <a:cs typeface="Calibri"/>
              </a:rPr>
              <a:t>a SQL </a:t>
            </a:r>
            <a:r>
              <a:rPr sz="2000" spc="-5" dirty="0">
                <a:latin typeface="Calibri"/>
                <a:cs typeface="Calibri"/>
              </a:rPr>
              <a:t>Server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its  </a:t>
            </a:r>
            <a:r>
              <a:rPr sz="2000" spc="-10" dirty="0">
                <a:latin typeface="Calibri"/>
                <a:cs typeface="Calibri"/>
              </a:rPr>
              <a:t>containers, tasks,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10" dirty="0">
                <a:latin typeface="Calibri"/>
                <a:cs typeface="Calibri"/>
              </a:rPr>
              <a:t>handlers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run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752475">
              <a:lnSpc>
                <a:spcPct val="100000"/>
              </a:lnSpc>
              <a:spcBef>
                <a:spcPts val="5"/>
              </a:spcBef>
            </a:pP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5" dirty="0">
                <a:latin typeface="Calibri"/>
                <a:cs typeface="Calibri"/>
              </a:rPr>
              <a:t>variables in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 </a:t>
            </a:r>
            <a:r>
              <a:rPr sz="2000" spc="-10" dirty="0">
                <a:latin typeface="Calibri"/>
                <a:cs typeface="Calibri"/>
              </a:rPr>
              <a:t>packages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 </a:t>
            </a:r>
            <a:r>
              <a:rPr sz="2000" spc="-5" dirty="0">
                <a:latin typeface="Calibri"/>
                <a:cs typeface="Calibri"/>
              </a:rPr>
              <a:t>purposes: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Updating properties of package elements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run </a:t>
            </a:r>
            <a:r>
              <a:rPr sz="2000" spc="-5" dirty="0">
                <a:latin typeface="Calibri"/>
                <a:cs typeface="Calibri"/>
              </a:rPr>
              <a:t>time. </a:t>
            </a:r>
            <a:r>
              <a:rPr sz="2000" spc="-10" dirty="0">
                <a:latin typeface="Calibri"/>
                <a:cs typeface="Calibri"/>
              </a:rPr>
              <a:t>For example, you  </a:t>
            </a:r>
            <a:r>
              <a:rPr sz="2000" spc="-5" dirty="0">
                <a:latin typeface="Calibri"/>
                <a:cs typeface="Calibri"/>
              </a:rPr>
              <a:t>can dynamically set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number of </a:t>
            </a:r>
            <a:r>
              <a:rPr sz="2000" spc="-10" dirty="0">
                <a:latin typeface="Calibri"/>
                <a:cs typeface="Calibri"/>
              </a:rPr>
              <a:t>concurrent </a:t>
            </a:r>
            <a:r>
              <a:rPr sz="2000" spc="-15" dirty="0">
                <a:latin typeface="Calibri"/>
                <a:cs typeface="Calibri"/>
              </a:rPr>
              <a:t>executables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‘Foreach’  Loop </a:t>
            </a:r>
            <a:r>
              <a:rPr sz="2000" spc="-10" dirty="0">
                <a:latin typeface="Calibri"/>
                <a:cs typeface="Calibri"/>
              </a:rPr>
              <a:t>container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allows.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23304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Including an </a:t>
            </a:r>
            <a:r>
              <a:rPr sz="2000" spc="-5" dirty="0">
                <a:latin typeface="Calibri"/>
                <a:cs typeface="Calibri"/>
              </a:rPr>
              <a:t>in-memory lookup table. </a:t>
            </a:r>
            <a:r>
              <a:rPr sz="2000" spc="-10" dirty="0">
                <a:latin typeface="Calibri"/>
                <a:cs typeface="Calibri"/>
              </a:rPr>
              <a:t>For example,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run an  </a:t>
            </a:r>
            <a:r>
              <a:rPr sz="2000" spc="-10" dirty="0">
                <a:latin typeface="Calibri"/>
                <a:cs typeface="Calibri"/>
              </a:rPr>
              <a:t>Execute </a:t>
            </a:r>
            <a:r>
              <a:rPr sz="2000" dirty="0">
                <a:latin typeface="Calibri"/>
                <a:cs typeface="Calibri"/>
              </a:rPr>
              <a:t>SQL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that loads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variable with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82244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Use of</a:t>
            </a:r>
            <a:r>
              <a:rPr dirty="0"/>
              <a:t> </a:t>
            </a:r>
            <a:r>
              <a:rPr spc="-25" dirty="0"/>
              <a:t>Variables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52576"/>
            <a:ext cx="8046720" cy="50863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5080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Loading variables with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values </a:t>
            </a:r>
            <a:r>
              <a:rPr sz="2000" dirty="0">
                <a:latin typeface="Calibri"/>
                <a:cs typeface="Calibri"/>
              </a:rPr>
              <a:t>and then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dirty="0">
                <a:latin typeface="Calibri"/>
                <a:cs typeface="Calibri"/>
              </a:rPr>
              <a:t>them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specify a </a:t>
            </a:r>
            <a:r>
              <a:rPr sz="2000" spc="-5" dirty="0">
                <a:latin typeface="Calibri"/>
                <a:cs typeface="Calibri"/>
              </a:rPr>
              <a:t>search  condition in </a:t>
            </a:r>
            <a:r>
              <a:rPr sz="2000" dirty="0">
                <a:latin typeface="Calibri"/>
                <a:cs typeface="Calibri"/>
              </a:rPr>
              <a:t>a WHERE </a:t>
            </a:r>
            <a:r>
              <a:rPr sz="2000" spc="-5" dirty="0">
                <a:latin typeface="Calibri"/>
                <a:cs typeface="Calibri"/>
              </a:rPr>
              <a:t>clause. </a:t>
            </a: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15" dirty="0">
                <a:latin typeface="Calibri"/>
                <a:cs typeface="Calibri"/>
              </a:rPr>
              <a:t>example,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script 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Script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can  </a:t>
            </a:r>
            <a:r>
              <a:rPr sz="2000" spc="-10" dirty="0">
                <a:latin typeface="Calibri"/>
                <a:cs typeface="Calibri"/>
              </a:rPr>
              <a:t>update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variable that is used by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Transact-SQL statement </a:t>
            </a:r>
            <a:r>
              <a:rPr sz="2000" spc="-5" dirty="0">
                <a:latin typeface="Calibri"/>
                <a:cs typeface="Calibri"/>
              </a:rPr>
              <a:t>in 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Execute </a:t>
            </a:r>
            <a:r>
              <a:rPr sz="2000" spc="-5" dirty="0">
                <a:latin typeface="Calibri"/>
                <a:cs typeface="Calibri"/>
              </a:rPr>
              <a:t>SQL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task.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69215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Loading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variable with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integer </a:t>
            </a:r>
            <a:r>
              <a:rPr sz="2000" dirty="0">
                <a:latin typeface="Calibri"/>
                <a:cs typeface="Calibri"/>
              </a:rPr>
              <a:t>and then </a:t>
            </a:r>
            <a:r>
              <a:rPr sz="2000" spc="-5" dirty="0">
                <a:latin typeface="Calibri"/>
                <a:cs typeface="Calibri"/>
              </a:rPr>
              <a:t>using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15" dirty="0">
                <a:latin typeface="Calibri"/>
                <a:cs typeface="Calibri"/>
              </a:rPr>
              <a:t>to control  </a:t>
            </a:r>
            <a:r>
              <a:rPr sz="2000" spc="-5" dirty="0">
                <a:latin typeface="Calibri"/>
                <a:cs typeface="Calibri"/>
              </a:rPr>
              <a:t>looping within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35" dirty="0">
                <a:latin typeface="Calibri"/>
                <a:cs typeface="Calibri"/>
              </a:rPr>
              <a:t>flow. </a:t>
            </a:r>
            <a:r>
              <a:rPr sz="2000" spc="-10" dirty="0">
                <a:latin typeface="Calibri"/>
                <a:cs typeface="Calibri"/>
              </a:rPr>
              <a:t>For example, you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use a </a:t>
            </a:r>
            <a:r>
              <a:rPr sz="2000" spc="-5" dirty="0">
                <a:latin typeface="Calibri"/>
                <a:cs typeface="Calibri"/>
              </a:rPr>
              <a:t>variable 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evaluation expression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Loop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spc="-15" dirty="0">
                <a:latin typeface="Calibri"/>
                <a:cs typeface="Calibri"/>
              </a:rPr>
              <a:t>to control</a:t>
            </a:r>
            <a:r>
              <a:rPr sz="2000" spc="7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iteration.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4965" marR="80645" indent="-342900" algn="just">
              <a:lnSpc>
                <a:spcPts val="2160"/>
              </a:lnSpc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Populating parameter </a:t>
            </a:r>
            <a:r>
              <a:rPr sz="2000" spc="-5" dirty="0">
                <a:latin typeface="Calibri"/>
                <a:cs typeface="Calibri"/>
              </a:rPr>
              <a:t>values </a:t>
            </a:r>
            <a:r>
              <a:rPr sz="2000" spc="-15" dirty="0">
                <a:latin typeface="Calibri"/>
                <a:cs typeface="Calibri"/>
              </a:rPr>
              <a:t>for Transact-SQL statements at </a:t>
            </a:r>
            <a:r>
              <a:rPr sz="2000" dirty="0">
                <a:latin typeface="Calibri"/>
                <a:cs typeface="Calibri"/>
              </a:rPr>
              <a:t>run </a:t>
            </a:r>
            <a:r>
              <a:rPr sz="2000" spc="-5" dirty="0">
                <a:latin typeface="Calibri"/>
                <a:cs typeface="Calibri"/>
              </a:rPr>
              <a:t>time. </a:t>
            </a:r>
            <a:r>
              <a:rPr sz="2000" spc="-10" dirty="0">
                <a:latin typeface="Calibri"/>
                <a:cs typeface="Calibri"/>
              </a:rPr>
              <a:t>For  example,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run an </a:t>
            </a:r>
            <a:r>
              <a:rPr sz="2000" spc="-10" dirty="0">
                <a:latin typeface="Calibri"/>
                <a:cs typeface="Calibri"/>
              </a:rPr>
              <a:t>Execute </a:t>
            </a:r>
            <a:r>
              <a:rPr sz="2000" spc="-5" dirty="0">
                <a:latin typeface="Calibri"/>
                <a:cs typeface="Calibri"/>
              </a:rPr>
              <a:t>SQL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dirty="0">
                <a:latin typeface="Calibri"/>
                <a:cs typeface="Calibri"/>
              </a:rPr>
              <a:t>and then use </a:t>
            </a:r>
            <a:r>
              <a:rPr sz="2000" spc="-5" dirty="0">
                <a:latin typeface="Calibri"/>
                <a:cs typeface="Calibri"/>
              </a:rPr>
              <a:t>variables </a:t>
            </a:r>
            <a:r>
              <a:rPr sz="2000" spc="-15" dirty="0">
                <a:latin typeface="Calibri"/>
                <a:cs typeface="Calibri"/>
              </a:rPr>
              <a:t>to  </a:t>
            </a:r>
            <a:r>
              <a:rPr sz="2000" spc="-5" dirty="0">
                <a:latin typeface="Calibri"/>
                <a:cs typeface="Calibri"/>
              </a:rPr>
              <a:t>dynamically set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parameters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Transact-SQL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statement.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1261745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Building </a:t>
            </a:r>
            <a:r>
              <a:rPr sz="2000" spc="-10" dirty="0">
                <a:latin typeface="Calibri"/>
                <a:cs typeface="Calibri"/>
              </a:rPr>
              <a:t>expressions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include </a:t>
            </a:r>
            <a:r>
              <a:rPr sz="2000" spc="-5" dirty="0">
                <a:latin typeface="Calibri"/>
                <a:cs typeface="Calibri"/>
              </a:rPr>
              <a:t>variable values. </a:t>
            </a: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15" dirty="0">
                <a:latin typeface="Calibri"/>
                <a:cs typeface="Calibri"/>
              </a:rPr>
              <a:t>example,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Derived </a:t>
            </a:r>
            <a:r>
              <a:rPr sz="2000" spc="-5" dirty="0">
                <a:latin typeface="Calibri"/>
                <a:cs typeface="Calibri"/>
              </a:rPr>
              <a:t>Column </a:t>
            </a:r>
            <a:r>
              <a:rPr sz="2000" spc="-10" dirty="0">
                <a:latin typeface="Calibri"/>
                <a:cs typeface="Calibri"/>
              </a:rPr>
              <a:t>transformation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populate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column  with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result </a:t>
            </a:r>
            <a:r>
              <a:rPr sz="2000" spc="-5" dirty="0">
                <a:latin typeface="Calibri"/>
                <a:cs typeface="Calibri"/>
              </a:rPr>
              <a:t>obtained by multiplying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variable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5" dirty="0">
                <a:latin typeface="Calibri"/>
                <a:cs typeface="Calibri"/>
              </a:rPr>
              <a:t>column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92912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30" dirty="0"/>
              <a:t>System</a:t>
            </a:r>
            <a:r>
              <a:rPr spc="10" dirty="0"/>
              <a:t> </a:t>
            </a:r>
            <a:r>
              <a:rPr spc="-25" dirty="0"/>
              <a:t>Variables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6640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When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new package, </a:t>
            </a:r>
            <a:r>
              <a:rPr sz="2000" dirty="0">
                <a:latin typeface="Calibri"/>
                <a:cs typeface="Calibri"/>
              </a:rPr>
              <a:t>add a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package, or  </a:t>
            </a:r>
            <a:r>
              <a:rPr sz="2000" spc="-15" dirty="0">
                <a:latin typeface="Calibri"/>
                <a:cs typeface="Calibri"/>
              </a:rPr>
              <a:t>create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25" dirty="0">
                <a:latin typeface="Calibri"/>
                <a:cs typeface="Calibri"/>
              </a:rPr>
              <a:t>handler,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 </a:t>
            </a:r>
            <a:r>
              <a:rPr sz="2000" spc="-5" dirty="0">
                <a:latin typeface="Calibri"/>
                <a:cs typeface="Calibri"/>
              </a:rPr>
              <a:t>includes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set of </a:t>
            </a:r>
            <a:r>
              <a:rPr sz="2000" spc="-20" dirty="0">
                <a:latin typeface="Calibri"/>
                <a:cs typeface="Calibri"/>
              </a:rPr>
              <a:t>system  </a:t>
            </a:r>
            <a:r>
              <a:rPr sz="2000" spc="-5" dirty="0">
                <a:latin typeface="Calibri"/>
                <a:cs typeface="Calibri"/>
              </a:rPr>
              <a:t>variables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30" dirty="0">
                <a:latin typeface="Calibri"/>
                <a:cs typeface="Calibri"/>
              </a:rPr>
              <a:t>container. </a:t>
            </a:r>
            <a:r>
              <a:rPr sz="2000" spc="-20" dirty="0">
                <a:latin typeface="Calibri"/>
                <a:cs typeface="Calibri"/>
              </a:rPr>
              <a:t>System </a:t>
            </a:r>
            <a:r>
              <a:rPr sz="2000" spc="-5" dirty="0">
                <a:latin typeface="Calibri"/>
                <a:cs typeface="Calibri"/>
              </a:rPr>
              <a:t>variables </a:t>
            </a:r>
            <a:r>
              <a:rPr sz="2000" spc="-10" dirty="0">
                <a:latin typeface="Calibri"/>
                <a:cs typeface="Calibri"/>
              </a:rPr>
              <a:t>contain </a:t>
            </a:r>
            <a:r>
              <a:rPr sz="2000" spc="-5" dirty="0">
                <a:latin typeface="Calibri"/>
                <a:cs typeface="Calibri"/>
              </a:rPr>
              <a:t>useful </a:t>
            </a:r>
            <a:r>
              <a:rPr sz="2000" spc="-10" dirty="0">
                <a:latin typeface="Calibri"/>
                <a:cs typeface="Calibri"/>
              </a:rPr>
              <a:t>information  </a:t>
            </a:r>
            <a:r>
              <a:rPr sz="2000" dirty="0">
                <a:latin typeface="Calibri"/>
                <a:cs typeface="Calibri"/>
              </a:rPr>
              <a:t>about a </a:t>
            </a:r>
            <a:r>
              <a:rPr sz="2000" spc="-5" dirty="0">
                <a:latin typeface="Calibri"/>
                <a:cs typeface="Calibri"/>
              </a:rPr>
              <a:t>package, </a:t>
            </a:r>
            <a:r>
              <a:rPr sz="2000" spc="-25" dirty="0">
                <a:latin typeface="Calibri"/>
                <a:cs typeface="Calibri"/>
              </a:rPr>
              <a:t>container, </a:t>
            </a:r>
            <a:r>
              <a:rPr sz="2000" spc="-5" dirty="0">
                <a:latin typeface="Calibri"/>
                <a:cs typeface="Calibri"/>
              </a:rPr>
              <a:t>task, or </a:t>
            </a:r>
            <a:r>
              <a:rPr sz="2000" spc="-15" dirty="0">
                <a:latin typeface="Calibri"/>
                <a:cs typeface="Calibri"/>
              </a:rPr>
              <a:t>event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handler.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4400" y="2667000"/>
            <a:ext cx="7010399" cy="2514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92912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30" dirty="0"/>
              <a:t>System</a:t>
            </a:r>
            <a:r>
              <a:rPr spc="10" dirty="0"/>
              <a:t> </a:t>
            </a:r>
            <a:r>
              <a:rPr spc="-25" dirty="0"/>
              <a:t>Variables</a:t>
            </a:r>
          </a:p>
        </p:txBody>
      </p:sp>
      <p:sp>
        <p:nvSpPr>
          <p:cNvPr id="8" name="object 8"/>
          <p:cNvSpPr/>
          <p:nvPr/>
        </p:nvSpPr>
        <p:spPr>
          <a:xfrm>
            <a:off x="533400" y="1036319"/>
            <a:ext cx="7315199" cy="4221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81152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User-Defined</a:t>
            </a:r>
            <a:r>
              <a:rPr spc="30" dirty="0"/>
              <a:t> </a:t>
            </a:r>
            <a:r>
              <a:rPr spc="-25" dirty="0"/>
              <a:t>Variables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976234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User-defined variables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used in </a:t>
            </a:r>
            <a:r>
              <a:rPr sz="2000" spc="-10" dirty="0">
                <a:latin typeface="Calibri"/>
                <a:cs typeface="Calibri"/>
              </a:rPr>
              <a:t>many </a:t>
            </a:r>
            <a:r>
              <a:rPr sz="2000" spc="-25" dirty="0">
                <a:latin typeface="Calibri"/>
                <a:cs typeface="Calibri"/>
              </a:rPr>
              <a:t>ways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SSIS: </a:t>
            </a:r>
            <a:r>
              <a:rPr sz="2000" spc="-5" dirty="0">
                <a:latin typeface="Calibri"/>
                <a:cs typeface="Calibri"/>
              </a:rPr>
              <a:t>in scripts; in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expressions </a:t>
            </a:r>
            <a:r>
              <a:rPr sz="2000" spc="-5" dirty="0">
                <a:latin typeface="Calibri"/>
                <a:cs typeface="Calibri"/>
              </a:rPr>
              <a:t>used by precedence </a:t>
            </a:r>
            <a:r>
              <a:rPr sz="2000" spc="-10" dirty="0">
                <a:latin typeface="Calibri"/>
                <a:cs typeface="Calibri"/>
              </a:rPr>
              <a:t>constraints,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Loop </a:t>
            </a:r>
            <a:r>
              <a:rPr sz="2000" spc="-25" dirty="0">
                <a:latin typeface="Calibri"/>
                <a:cs typeface="Calibri"/>
              </a:rPr>
              <a:t>container,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Derived </a:t>
            </a:r>
            <a:r>
              <a:rPr sz="2000" spc="-5" dirty="0">
                <a:latin typeface="Calibri"/>
                <a:cs typeface="Calibri"/>
              </a:rPr>
              <a:t>Column </a:t>
            </a:r>
            <a:r>
              <a:rPr sz="2000" spc="-10" dirty="0">
                <a:latin typeface="Calibri"/>
                <a:cs typeface="Calibri"/>
              </a:rPr>
              <a:t>transformation, </a:t>
            </a:r>
            <a:r>
              <a:rPr sz="2000" dirty="0">
                <a:latin typeface="Calibri"/>
                <a:cs typeface="Calibri"/>
              </a:rPr>
              <a:t>and the </a:t>
            </a:r>
            <a:r>
              <a:rPr sz="2000" spc="-5" dirty="0">
                <a:latin typeface="Calibri"/>
                <a:cs typeface="Calibri"/>
              </a:rPr>
              <a:t>Conditional Split </a:t>
            </a:r>
            <a:r>
              <a:rPr sz="2000" spc="-10" dirty="0">
                <a:latin typeface="Calibri"/>
                <a:cs typeface="Calibri"/>
              </a:rPr>
              <a:t>transformation; 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property expressions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update property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14400" y="2819400"/>
            <a:ext cx="6524243" cy="13426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9827" y="2814827"/>
            <a:ext cx="6533515" cy="1351915"/>
          </a:xfrm>
          <a:custGeom>
            <a:avLst/>
            <a:gdLst/>
            <a:ahLst/>
            <a:cxnLst/>
            <a:rect l="l" t="t" r="r" b="b"/>
            <a:pathLst>
              <a:path w="6533515" h="1351914">
                <a:moveTo>
                  <a:pt x="0" y="0"/>
                </a:moveTo>
                <a:lnTo>
                  <a:pt x="6533388" y="0"/>
                </a:lnTo>
                <a:lnTo>
                  <a:pt x="6533388" y="1351788"/>
                </a:lnTo>
                <a:lnTo>
                  <a:pt x="0" y="1351788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47497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</a:t>
            </a:r>
            <a:r>
              <a:rPr spc="-10" dirty="0"/>
              <a:t> </a:t>
            </a:r>
            <a:r>
              <a:rPr spc="-20" dirty="0"/>
              <a:t>Packages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939405" cy="2830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package is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5" dirty="0">
                <a:latin typeface="Calibri"/>
                <a:cs typeface="Calibri"/>
              </a:rPr>
              <a:t>organized </a:t>
            </a:r>
            <a:r>
              <a:rPr sz="2000" spc="-5" dirty="0">
                <a:latin typeface="Calibri"/>
                <a:cs typeface="Calibri"/>
              </a:rPr>
              <a:t>collection of connections,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  elements,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elements,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5" dirty="0">
                <a:latin typeface="Calibri"/>
                <a:cs typeface="Calibri"/>
              </a:rPr>
              <a:t>handlers, variables, </a:t>
            </a:r>
            <a:r>
              <a:rPr sz="2000" spc="-15" dirty="0">
                <a:latin typeface="Calibri"/>
                <a:cs typeface="Calibri"/>
              </a:rPr>
              <a:t>parameters, </a:t>
            </a:r>
            <a:r>
              <a:rPr sz="2000" dirty="0">
                <a:latin typeface="Calibri"/>
                <a:cs typeface="Calibri"/>
              </a:rPr>
              <a:t>and  </a:t>
            </a:r>
            <a:r>
              <a:rPr sz="2000" spc="-10" dirty="0">
                <a:latin typeface="Calibri"/>
                <a:cs typeface="Calibri"/>
              </a:rPr>
              <a:t>configurations,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assembled using either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graphical </a:t>
            </a:r>
            <a:r>
              <a:rPr sz="2000" dirty="0">
                <a:latin typeface="Calibri"/>
                <a:cs typeface="Calibri"/>
              </a:rPr>
              <a:t>design </a:t>
            </a:r>
            <a:r>
              <a:rPr sz="2000" spc="-10" dirty="0">
                <a:latin typeface="Calibri"/>
                <a:cs typeface="Calibri"/>
              </a:rPr>
              <a:t>tools 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SQL </a:t>
            </a:r>
            <a:r>
              <a:rPr sz="2000" spc="-5" dirty="0">
                <a:latin typeface="Calibri"/>
                <a:cs typeface="Calibri"/>
              </a:rPr>
              <a:t>Server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 </a:t>
            </a:r>
            <a:r>
              <a:rPr sz="2000" spc="-10" dirty="0">
                <a:latin typeface="Calibri"/>
                <a:cs typeface="Calibri"/>
              </a:rPr>
              <a:t>provides,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build  </a:t>
            </a:r>
            <a:r>
              <a:rPr sz="2000" spc="-15" dirty="0">
                <a:latin typeface="Calibri"/>
                <a:cs typeface="Calibri"/>
              </a:rPr>
              <a:t>programmatically.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4965" marR="2239645" indent="-34290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diagram shows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simple package </a:t>
            </a:r>
            <a:r>
              <a:rPr sz="2000" spc="-15" dirty="0">
                <a:latin typeface="Calibri"/>
                <a:cs typeface="Calibri"/>
              </a:rPr>
              <a:t>that  </a:t>
            </a:r>
            <a:r>
              <a:rPr sz="2000" spc="-10" dirty="0">
                <a:latin typeface="Calibri"/>
                <a:cs typeface="Calibri"/>
              </a:rPr>
              <a:t>contains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 with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task, which  in </a:t>
            </a:r>
            <a:r>
              <a:rPr sz="2000" dirty="0">
                <a:latin typeface="Calibri"/>
                <a:cs typeface="Calibri"/>
              </a:rPr>
              <a:t>turn </a:t>
            </a:r>
            <a:r>
              <a:rPr sz="2000" spc="-10" dirty="0">
                <a:latin typeface="Calibri"/>
                <a:cs typeface="Calibri"/>
              </a:rPr>
              <a:t>contains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flow.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50735" y="2825495"/>
            <a:ext cx="1780031" cy="2209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83696" y="4562866"/>
            <a:ext cx="3238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Calibri"/>
                <a:cs typeface="Calibri"/>
              </a:rPr>
              <a:t>Fig.</a:t>
            </a:r>
            <a:r>
              <a:rPr sz="1100" spc="-7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32358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5" dirty="0"/>
              <a:t>Variables </a:t>
            </a:r>
            <a:r>
              <a:rPr spc="-5" dirty="0"/>
              <a:t>Usage</a:t>
            </a:r>
            <a:r>
              <a:rPr spc="20" dirty="0"/>
              <a:t> </a:t>
            </a:r>
            <a:r>
              <a:rPr spc="-5" dirty="0"/>
              <a:t>Scenarios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13700" cy="405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latin typeface="Calibri"/>
                <a:cs typeface="Calibri"/>
              </a:rPr>
              <a:t>Data </a:t>
            </a:r>
            <a:r>
              <a:rPr sz="2000" b="1" dirty="0">
                <a:latin typeface="Calibri"/>
                <a:cs typeface="Calibri"/>
              </a:rPr>
              <a:t>Flow </a:t>
            </a:r>
            <a:r>
              <a:rPr sz="2000" b="1" spc="-5" dirty="0">
                <a:latin typeface="Calibri"/>
                <a:cs typeface="Calibri"/>
              </a:rPr>
              <a:t>Expressions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Use variables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provide </a:t>
            </a:r>
            <a:r>
              <a:rPr sz="2000" spc="-5" dirty="0">
                <a:latin typeface="Calibri"/>
                <a:cs typeface="Calibri"/>
              </a:rPr>
              <a:t>values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expressions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Derived  </a:t>
            </a:r>
            <a:r>
              <a:rPr sz="2000" spc="-5" dirty="0">
                <a:latin typeface="Calibri"/>
                <a:cs typeface="Calibri"/>
              </a:rPr>
              <a:t>Column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Conditional Split </a:t>
            </a:r>
            <a:r>
              <a:rPr sz="2000" spc="-10" dirty="0">
                <a:latin typeface="Calibri"/>
                <a:cs typeface="Calibri"/>
              </a:rPr>
              <a:t>transformations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populate </a:t>
            </a:r>
            <a:r>
              <a:rPr sz="2000" spc="-5" dirty="0">
                <a:latin typeface="Calibri"/>
                <a:cs typeface="Calibri"/>
              </a:rPr>
              <a:t>columns, or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direct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20" dirty="0">
                <a:latin typeface="Calibri"/>
                <a:cs typeface="Calibri"/>
              </a:rPr>
              <a:t>rows </a:t>
            </a:r>
            <a:r>
              <a:rPr sz="2000" spc="-15" dirty="0">
                <a:latin typeface="Calibri"/>
                <a:cs typeface="Calibri"/>
              </a:rPr>
              <a:t>to different </a:t>
            </a:r>
            <a:r>
              <a:rPr sz="2000" spc="-10" dirty="0">
                <a:latin typeface="Calibri"/>
                <a:cs typeface="Calibri"/>
              </a:rPr>
              <a:t>transformation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Precedence </a:t>
            </a:r>
            <a:r>
              <a:rPr sz="2000" b="1" spc="-10" dirty="0">
                <a:latin typeface="Calibri"/>
                <a:cs typeface="Calibri"/>
              </a:rPr>
              <a:t>Constraint </a:t>
            </a:r>
            <a:r>
              <a:rPr sz="2000" b="1" spc="-5" dirty="0">
                <a:latin typeface="Calibri"/>
                <a:cs typeface="Calibri"/>
              </a:rPr>
              <a:t>Expressions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4508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Provide </a:t>
            </a:r>
            <a:r>
              <a:rPr sz="2000" spc="-5" dirty="0">
                <a:latin typeface="Calibri"/>
                <a:cs typeface="Calibri"/>
              </a:rPr>
              <a:t>values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5" dirty="0">
                <a:latin typeface="Calibri"/>
                <a:cs typeface="Calibri"/>
              </a:rPr>
              <a:t>in precedence </a:t>
            </a:r>
            <a:r>
              <a:rPr sz="2000" spc="-10" dirty="0">
                <a:latin typeface="Calibri"/>
                <a:cs typeface="Calibri"/>
              </a:rPr>
              <a:t>constraints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determine whether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10" dirty="0">
                <a:latin typeface="Calibri"/>
                <a:cs typeface="Calibri"/>
              </a:rPr>
              <a:t>constrained </a:t>
            </a:r>
            <a:r>
              <a:rPr sz="2000" spc="-15" dirty="0">
                <a:latin typeface="Calibri"/>
                <a:cs typeface="Calibri"/>
              </a:rPr>
              <a:t>executable </a:t>
            </a:r>
            <a:r>
              <a:rPr sz="2000" spc="-5" dirty="0">
                <a:latin typeface="Calibri"/>
                <a:cs typeface="Calibri"/>
              </a:rPr>
              <a:t>runs.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expressions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used either </a:t>
            </a:r>
            <a:r>
              <a:rPr sz="2000" spc="-10" dirty="0">
                <a:latin typeface="Calibri"/>
                <a:cs typeface="Calibri"/>
              </a:rPr>
              <a:t>together 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10" dirty="0">
                <a:latin typeface="Calibri"/>
                <a:cs typeface="Calibri"/>
              </a:rPr>
              <a:t>outcome </a:t>
            </a:r>
            <a:r>
              <a:rPr sz="2000" spc="-5" dirty="0">
                <a:latin typeface="Calibri"/>
                <a:cs typeface="Calibri"/>
              </a:rPr>
              <a:t>(success, </a:t>
            </a:r>
            <a:r>
              <a:rPr sz="2000" spc="-10" dirty="0">
                <a:latin typeface="Calibri"/>
                <a:cs typeface="Calibri"/>
              </a:rPr>
              <a:t>failure, </a:t>
            </a:r>
            <a:r>
              <a:rPr sz="2000" spc="-5" dirty="0">
                <a:latin typeface="Calibri"/>
                <a:cs typeface="Calibri"/>
              </a:rPr>
              <a:t>completion), or </a:t>
            </a:r>
            <a:r>
              <a:rPr sz="2000" spc="-10" dirty="0">
                <a:latin typeface="Calibri"/>
                <a:cs typeface="Calibri"/>
              </a:rPr>
              <a:t>instead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an  </a:t>
            </a:r>
            <a:r>
              <a:rPr sz="2000" spc="-15" dirty="0">
                <a:latin typeface="Calibri"/>
                <a:cs typeface="Calibri"/>
              </a:rPr>
              <a:t>execution</a:t>
            </a:r>
            <a:r>
              <a:rPr sz="2000" spc="-10" dirty="0">
                <a:latin typeface="Calibri"/>
                <a:cs typeface="Calibri"/>
              </a:rPr>
              <a:t> outcome.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32358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5" dirty="0"/>
              <a:t>Variables </a:t>
            </a:r>
            <a:r>
              <a:rPr spc="-5" dirty="0"/>
              <a:t>Usage</a:t>
            </a:r>
            <a:r>
              <a:rPr spc="20" dirty="0"/>
              <a:t> </a:t>
            </a:r>
            <a:r>
              <a:rPr spc="-5" dirty="0"/>
              <a:t>Scenarios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593330" cy="34404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latin typeface="Calibri"/>
                <a:cs typeface="Calibri"/>
              </a:rPr>
              <a:t>Parameters </a:t>
            </a:r>
            <a:r>
              <a:rPr sz="2000" b="1" dirty="0">
                <a:latin typeface="Calibri"/>
                <a:cs typeface="Calibri"/>
              </a:rPr>
              <a:t>and </a:t>
            </a:r>
            <a:r>
              <a:rPr sz="2000" b="1" spc="-10" dirty="0">
                <a:latin typeface="Calibri"/>
                <a:cs typeface="Calibri"/>
              </a:rPr>
              <a:t>Return </a:t>
            </a:r>
            <a:r>
              <a:rPr sz="2000" b="1" dirty="0">
                <a:latin typeface="Calibri"/>
                <a:cs typeface="Calibri"/>
              </a:rPr>
              <a:t>Codes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Provide </a:t>
            </a:r>
            <a:r>
              <a:rPr sz="2000" spc="-5" dirty="0">
                <a:latin typeface="Calibri"/>
                <a:cs typeface="Calibri"/>
              </a:rPr>
              <a:t>values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input </a:t>
            </a:r>
            <a:r>
              <a:rPr sz="2000" spc="-15" dirty="0">
                <a:latin typeface="Calibri"/>
                <a:cs typeface="Calibri"/>
              </a:rPr>
              <a:t>parameters,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20" dirty="0">
                <a:latin typeface="Calibri"/>
                <a:cs typeface="Calibri"/>
              </a:rPr>
              <a:t>store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values of </a:t>
            </a:r>
            <a:r>
              <a:rPr sz="2000" dirty="0">
                <a:latin typeface="Calibri"/>
                <a:cs typeface="Calibri"/>
              </a:rPr>
              <a:t>output  </a:t>
            </a:r>
            <a:r>
              <a:rPr sz="2000" spc="-15" dirty="0">
                <a:latin typeface="Calibri"/>
                <a:cs typeface="Calibri"/>
              </a:rPr>
              <a:t>parameters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return </a:t>
            </a:r>
            <a:r>
              <a:rPr sz="2000" spc="-5" dirty="0">
                <a:latin typeface="Calibri"/>
                <a:cs typeface="Calibri"/>
              </a:rPr>
              <a:t>codes. </a:t>
            </a: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dirty="0">
                <a:latin typeface="Calibri"/>
                <a:cs typeface="Calibri"/>
              </a:rPr>
              <a:t>do this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mapping the </a:t>
            </a:r>
            <a:r>
              <a:rPr sz="2000" spc="-5" dirty="0">
                <a:latin typeface="Calibri"/>
                <a:cs typeface="Calibri"/>
              </a:rPr>
              <a:t>variables </a:t>
            </a:r>
            <a:r>
              <a:rPr sz="2000" spc="-15" dirty="0">
                <a:latin typeface="Calibri"/>
                <a:cs typeface="Calibri"/>
              </a:rPr>
              <a:t>to  parameters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return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5" dirty="0">
                <a:latin typeface="Calibri"/>
                <a:cs typeface="Calibri"/>
              </a:rPr>
              <a:t>For </a:t>
            </a:r>
            <a:r>
              <a:rPr sz="2000" b="1" dirty="0">
                <a:latin typeface="Calibri"/>
                <a:cs typeface="Calibri"/>
              </a:rPr>
              <a:t>Loop </a:t>
            </a:r>
            <a:r>
              <a:rPr sz="2000" b="1" spc="-5" dirty="0">
                <a:latin typeface="Calibri"/>
                <a:cs typeface="Calibri"/>
              </a:rPr>
              <a:t>Expressions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129539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Provide </a:t>
            </a:r>
            <a:r>
              <a:rPr sz="2000" spc="-5" dirty="0">
                <a:latin typeface="Calibri"/>
                <a:cs typeface="Calibri"/>
              </a:rPr>
              <a:t>values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initialization, evaluation,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assignment  </a:t>
            </a:r>
            <a:r>
              <a:rPr sz="2000" spc="-10" dirty="0">
                <a:latin typeface="Calibri"/>
                <a:cs typeface="Calibri"/>
              </a:rPr>
              <a:t>expressions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Loop.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32358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5" dirty="0"/>
              <a:t>Variables </a:t>
            </a:r>
            <a:r>
              <a:rPr spc="-5" dirty="0"/>
              <a:t>Usage</a:t>
            </a:r>
            <a:r>
              <a:rPr spc="20" dirty="0"/>
              <a:t> </a:t>
            </a:r>
            <a:r>
              <a:rPr spc="-5" dirty="0"/>
              <a:t>Scenarios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52576"/>
            <a:ext cx="7863840" cy="426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latin typeface="Calibri"/>
                <a:cs typeface="Calibri"/>
              </a:rPr>
              <a:t>Parent Package </a:t>
            </a:r>
            <a:r>
              <a:rPr sz="2000" b="1" spc="-20" dirty="0">
                <a:latin typeface="Calibri"/>
                <a:cs typeface="Calibri"/>
              </a:rPr>
              <a:t>Variable </a:t>
            </a:r>
            <a:r>
              <a:rPr sz="2000" b="1" spc="-10" dirty="0">
                <a:latin typeface="Calibri"/>
                <a:cs typeface="Calibri"/>
              </a:rPr>
              <a:t>Configurations</a:t>
            </a:r>
            <a:r>
              <a:rPr sz="2000" b="1" spc="1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7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Pass </a:t>
            </a:r>
            <a:r>
              <a:rPr sz="2000" spc="-5" dirty="0">
                <a:latin typeface="Calibri"/>
                <a:cs typeface="Calibri"/>
              </a:rPr>
              <a:t>values </a:t>
            </a:r>
            <a:r>
              <a:rPr sz="2000" spc="-15" dirty="0">
                <a:latin typeface="Calibri"/>
                <a:cs typeface="Calibri"/>
              </a:rPr>
              <a:t>from </a:t>
            </a:r>
            <a:r>
              <a:rPr sz="2000" spc="-10" dirty="0">
                <a:latin typeface="Calibri"/>
                <a:cs typeface="Calibri"/>
              </a:rPr>
              <a:t>parent </a:t>
            </a:r>
            <a:r>
              <a:rPr sz="2000" spc="-5" dirty="0">
                <a:latin typeface="Calibri"/>
                <a:cs typeface="Calibri"/>
              </a:rPr>
              <a:t>packages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child packages. Child packages can  </a:t>
            </a:r>
            <a:r>
              <a:rPr sz="2000" dirty="0">
                <a:latin typeface="Calibri"/>
                <a:cs typeface="Calibri"/>
              </a:rPr>
              <a:t>access </a:t>
            </a:r>
            <a:r>
              <a:rPr sz="2000" spc="-5" dirty="0">
                <a:latin typeface="Calibri"/>
                <a:cs typeface="Calibri"/>
              </a:rPr>
              <a:t>variables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parent package </a:t>
            </a:r>
            <a:r>
              <a:rPr sz="2000" spc="-5" dirty="0">
                <a:latin typeface="Calibri"/>
                <a:cs typeface="Calibri"/>
              </a:rPr>
              <a:t>by using </a:t>
            </a:r>
            <a:r>
              <a:rPr sz="2000" spc="-10" dirty="0">
                <a:latin typeface="Calibri"/>
                <a:cs typeface="Calibri"/>
              </a:rPr>
              <a:t>parent package </a:t>
            </a:r>
            <a:r>
              <a:rPr sz="2000" spc="-5" dirty="0">
                <a:latin typeface="Calibri"/>
                <a:cs typeface="Calibri"/>
              </a:rPr>
              <a:t>variable  </a:t>
            </a:r>
            <a:r>
              <a:rPr sz="2000" spc="-10" dirty="0">
                <a:latin typeface="Calibri"/>
                <a:cs typeface="Calibri"/>
              </a:rPr>
              <a:t>configurations. For example,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child </a:t>
            </a:r>
            <a:r>
              <a:rPr sz="2000" spc="-10" dirty="0">
                <a:latin typeface="Calibri"/>
                <a:cs typeface="Calibri"/>
              </a:rPr>
              <a:t>package must </a:t>
            </a:r>
            <a:r>
              <a:rPr sz="2000" dirty="0">
                <a:latin typeface="Calibri"/>
                <a:cs typeface="Calibri"/>
              </a:rPr>
              <a:t>use the </a:t>
            </a:r>
            <a:r>
              <a:rPr sz="2000" spc="-5" dirty="0">
                <a:latin typeface="Calibri"/>
                <a:cs typeface="Calibri"/>
              </a:rPr>
              <a:t>same </a:t>
            </a:r>
            <a:r>
              <a:rPr sz="2000" spc="-15" dirty="0">
                <a:latin typeface="Calibri"/>
                <a:cs typeface="Calibri"/>
              </a:rPr>
              <a:t>date  </a:t>
            </a:r>
            <a:r>
              <a:rPr sz="2000" dirty="0">
                <a:latin typeface="Calibri"/>
                <a:cs typeface="Calibri"/>
              </a:rPr>
              <a:t>as the </a:t>
            </a:r>
            <a:r>
              <a:rPr sz="2000" spc="-10" dirty="0">
                <a:latin typeface="Calibri"/>
                <a:cs typeface="Calibri"/>
              </a:rPr>
              <a:t>parent package,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child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can define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parent package  </a:t>
            </a:r>
            <a:r>
              <a:rPr sz="2000" spc="-5" dirty="0">
                <a:latin typeface="Calibri"/>
                <a:cs typeface="Calibri"/>
              </a:rPr>
              <a:t>variable </a:t>
            </a:r>
            <a:r>
              <a:rPr sz="2000" spc="-10" dirty="0">
                <a:latin typeface="Calibri"/>
                <a:cs typeface="Calibri"/>
              </a:rPr>
              <a:t>configuration </a:t>
            </a:r>
            <a:r>
              <a:rPr sz="2000" spc="-5" dirty="0">
                <a:latin typeface="Calibri"/>
                <a:cs typeface="Calibri"/>
              </a:rPr>
              <a:t>that specifies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variable set by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30" dirty="0">
                <a:latin typeface="Calibri"/>
                <a:cs typeface="Calibri"/>
              </a:rPr>
              <a:t>GETDATE  </a:t>
            </a:r>
            <a:r>
              <a:rPr sz="2000" dirty="0">
                <a:latin typeface="Calibri"/>
                <a:cs typeface="Calibri"/>
              </a:rPr>
              <a:t>function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parent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latin typeface="Calibri"/>
                <a:cs typeface="Calibri"/>
              </a:rPr>
              <a:t>Script </a:t>
            </a:r>
            <a:r>
              <a:rPr sz="2000" b="1" spc="-40" dirty="0">
                <a:latin typeface="Calibri"/>
                <a:cs typeface="Calibri"/>
              </a:rPr>
              <a:t>Task </a:t>
            </a:r>
            <a:r>
              <a:rPr sz="2000" b="1" dirty="0">
                <a:latin typeface="Calibri"/>
                <a:cs typeface="Calibri"/>
              </a:rPr>
              <a:t>and </a:t>
            </a:r>
            <a:r>
              <a:rPr sz="2000" b="1" spc="-5" dirty="0">
                <a:latin typeface="Calibri"/>
                <a:cs typeface="Calibri"/>
              </a:rPr>
              <a:t>Script Component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imes New Roman"/>
              <a:cs typeface="Times New Roman"/>
            </a:endParaRPr>
          </a:p>
          <a:p>
            <a:pPr marL="354965" marR="18415" indent="-342900">
              <a:lnSpc>
                <a:spcPts val="216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Provide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list </a:t>
            </a:r>
            <a:r>
              <a:rPr sz="2000" spc="-5" dirty="0">
                <a:latin typeface="Calibri"/>
                <a:cs typeface="Calibri"/>
              </a:rPr>
              <a:t>of read-only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read/write </a:t>
            </a:r>
            <a:r>
              <a:rPr sz="2000" spc="-5" dirty="0">
                <a:latin typeface="Calibri"/>
                <a:cs typeface="Calibri"/>
              </a:rPr>
              <a:t>variable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Script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or  Script component, </a:t>
            </a:r>
            <a:r>
              <a:rPr sz="2000" spc="-10" dirty="0">
                <a:latin typeface="Calibri"/>
                <a:cs typeface="Calibri"/>
              </a:rPr>
              <a:t>update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read/write </a:t>
            </a:r>
            <a:r>
              <a:rPr sz="2000" spc="-5" dirty="0">
                <a:latin typeface="Calibri"/>
                <a:cs typeface="Calibri"/>
              </a:rPr>
              <a:t>variables within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script, </a:t>
            </a:r>
            <a:r>
              <a:rPr sz="2000" dirty="0">
                <a:latin typeface="Calibri"/>
                <a:cs typeface="Calibri"/>
              </a:rPr>
              <a:t>and  then use the </a:t>
            </a:r>
            <a:r>
              <a:rPr sz="2000" spc="-10" dirty="0">
                <a:latin typeface="Calibri"/>
                <a:cs typeface="Calibri"/>
              </a:rPr>
              <a:t>updated </a:t>
            </a:r>
            <a:r>
              <a:rPr sz="2000" spc="-5" dirty="0">
                <a:latin typeface="Calibri"/>
                <a:cs typeface="Calibri"/>
              </a:rPr>
              <a:t>values in or outside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script.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77189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Properties </a:t>
            </a:r>
            <a:r>
              <a:rPr spc="-5" dirty="0"/>
              <a:t>of</a:t>
            </a:r>
            <a:r>
              <a:rPr spc="45" dirty="0"/>
              <a:t> </a:t>
            </a:r>
            <a:r>
              <a:rPr spc="-25" dirty="0"/>
              <a:t>Variables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930656"/>
            <a:ext cx="734758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</a:t>
            </a:r>
            <a:r>
              <a:rPr sz="2000" spc="-5" dirty="0">
                <a:latin typeface="Calibri"/>
                <a:cs typeface="Calibri"/>
              </a:rPr>
              <a:t>table </a:t>
            </a:r>
            <a:r>
              <a:rPr sz="2000" spc="-10" dirty="0">
                <a:latin typeface="Calibri"/>
                <a:cs typeface="Calibri"/>
              </a:rPr>
              <a:t>lists </a:t>
            </a:r>
            <a:r>
              <a:rPr sz="2000" spc="-5" dirty="0">
                <a:latin typeface="Calibri"/>
                <a:cs typeface="Calibri"/>
              </a:rPr>
              <a:t>properties of variables that </a:t>
            </a:r>
            <a:r>
              <a:rPr sz="2000" spc="-15" dirty="0">
                <a:latin typeface="Calibri"/>
                <a:cs typeface="Calibri"/>
              </a:rPr>
              <a:t>may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updatable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954015"/>
            <a:ext cx="7706995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3655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values of </a:t>
            </a:r>
            <a:r>
              <a:rPr sz="2000" dirty="0">
                <a:latin typeface="Calibri"/>
                <a:cs typeface="Calibri"/>
              </a:rPr>
              <a:t>the Name and </a:t>
            </a:r>
            <a:r>
              <a:rPr sz="2000" spc="-5" dirty="0">
                <a:latin typeface="Calibri"/>
                <a:cs typeface="Calibri"/>
              </a:rPr>
              <a:t>Namespace </a:t>
            </a:r>
            <a:r>
              <a:rPr sz="2000" spc="-10" dirty="0">
                <a:latin typeface="Calibri"/>
                <a:cs typeface="Calibri"/>
              </a:rPr>
              <a:t>properties must </a:t>
            </a:r>
            <a:r>
              <a:rPr sz="2000" spc="-5" dirty="0">
                <a:latin typeface="Calibri"/>
                <a:cs typeface="Calibri"/>
              </a:rPr>
              <a:t>begin with </a:t>
            </a:r>
            <a:r>
              <a:rPr sz="2000" dirty="0">
                <a:latin typeface="Calibri"/>
                <a:cs typeface="Calibri"/>
              </a:rPr>
              <a:t>an  </a:t>
            </a:r>
            <a:r>
              <a:rPr sz="2000" spc="-5" dirty="0">
                <a:latin typeface="Calibri"/>
                <a:cs typeface="Calibri"/>
              </a:rPr>
              <a:t>alphabetic </a:t>
            </a:r>
            <a:r>
              <a:rPr sz="2000" spc="-10" dirty="0">
                <a:latin typeface="Calibri"/>
                <a:cs typeface="Calibri"/>
              </a:rPr>
              <a:t>character </a:t>
            </a:r>
            <a:r>
              <a:rPr sz="2000" spc="-15" dirty="0">
                <a:latin typeface="Calibri"/>
                <a:cs typeface="Calibri"/>
              </a:rPr>
              <a:t>letter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defined by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Unicode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Standard</a:t>
            </a:r>
            <a:endParaRPr sz="2000">
              <a:latin typeface="Calibri"/>
              <a:cs typeface="Calibri"/>
            </a:endParaRPr>
          </a:p>
          <a:p>
            <a:pPr marL="354965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2.0,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underscore </a:t>
            </a:r>
            <a:r>
              <a:rPr sz="2000" dirty="0">
                <a:latin typeface="Calibri"/>
                <a:cs typeface="Calibri"/>
              </a:rPr>
              <a:t>(_). </a:t>
            </a:r>
            <a:r>
              <a:rPr sz="2000" spc="-5" dirty="0">
                <a:latin typeface="Calibri"/>
                <a:cs typeface="Calibri"/>
              </a:rPr>
              <a:t>Subsequent </a:t>
            </a:r>
            <a:r>
              <a:rPr sz="2000" spc="-10" dirty="0">
                <a:latin typeface="Calibri"/>
                <a:cs typeface="Calibri"/>
              </a:rPr>
              <a:t>characters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letters </a:t>
            </a:r>
            <a:r>
              <a:rPr sz="2000" spc="-5" dirty="0">
                <a:latin typeface="Calibri"/>
                <a:cs typeface="Calibri"/>
              </a:rPr>
              <a:t>or  </a:t>
            </a:r>
            <a:r>
              <a:rPr sz="2000" spc="-10" dirty="0">
                <a:latin typeface="Calibri"/>
                <a:cs typeface="Calibri"/>
              </a:rPr>
              <a:t>numbers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defined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Unicode </a:t>
            </a:r>
            <a:r>
              <a:rPr sz="2000" spc="-10" dirty="0">
                <a:latin typeface="Calibri"/>
                <a:cs typeface="Calibri"/>
              </a:rPr>
              <a:t>Standard </a:t>
            </a:r>
            <a:r>
              <a:rPr sz="2000" dirty="0">
                <a:latin typeface="Calibri"/>
                <a:cs typeface="Calibri"/>
              </a:rPr>
              <a:t>2.0,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underscore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(_).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000" y="1447800"/>
            <a:ext cx="7010399" cy="3124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0571" y="2662427"/>
            <a:ext cx="3043428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0571" y="3230956"/>
            <a:ext cx="3043428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69875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Expressions in</a:t>
            </a:r>
            <a:r>
              <a:rPr spc="20" dirty="0"/>
              <a:t> </a:t>
            </a:r>
            <a:r>
              <a:rPr spc="-5" dirty="0"/>
              <a:t>SSIS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19151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Expressions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69940" y="903223"/>
            <a:ext cx="2816225" cy="407860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4965" marR="98425" indent="-342900">
              <a:lnSpc>
                <a:spcPts val="2050"/>
              </a:lnSpc>
              <a:spcBef>
                <a:spcPts val="3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An </a:t>
            </a:r>
            <a:r>
              <a:rPr sz="1900" spc="-10" dirty="0">
                <a:latin typeface="Calibri"/>
                <a:cs typeface="Calibri"/>
              </a:rPr>
              <a:t>expression </a:t>
            </a:r>
            <a:r>
              <a:rPr sz="1900" spc="-5" dirty="0">
                <a:latin typeface="Calibri"/>
                <a:cs typeface="Calibri"/>
              </a:rPr>
              <a:t>is a  </a:t>
            </a:r>
            <a:r>
              <a:rPr sz="1900" spc="-10" dirty="0">
                <a:latin typeface="Calibri"/>
                <a:cs typeface="Calibri"/>
              </a:rPr>
              <a:t>combination of  symbols—identifiers,  </a:t>
            </a:r>
            <a:r>
              <a:rPr sz="1900" spc="-15" dirty="0">
                <a:latin typeface="Calibri"/>
                <a:cs typeface="Calibri"/>
              </a:rPr>
              <a:t>literals, </a:t>
            </a:r>
            <a:r>
              <a:rPr sz="1900" spc="-5" dirty="0">
                <a:latin typeface="Calibri"/>
                <a:cs typeface="Calibri"/>
              </a:rPr>
              <a:t>functions, and  </a:t>
            </a:r>
            <a:r>
              <a:rPr sz="1900" spc="-15" dirty="0">
                <a:latin typeface="Calibri"/>
                <a:cs typeface="Calibri"/>
              </a:rPr>
              <a:t>operators—that </a:t>
            </a:r>
            <a:r>
              <a:rPr sz="1900" spc="-5" dirty="0">
                <a:latin typeface="Calibri"/>
                <a:cs typeface="Calibri"/>
              </a:rPr>
              <a:t>yields a  single </a:t>
            </a:r>
            <a:r>
              <a:rPr sz="1900" spc="-15" dirty="0">
                <a:latin typeface="Calibri"/>
                <a:cs typeface="Calibri"/>
              </a:rPr>
              <a:t>data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value.</a:t>
            </a:r>
            <a:endParaRPr sz="1900">
              <a:latin typeface="Calibri"/>
              <a:cs typeface="Calibri"/>
            </a:endParaRPr>
          </a:p>
          <a:p>
            <a:pPr marL="355600" marR="198755" indent="-342900">
              <a:lnSpc>
                <a:spcPts val="2050"/>
              </a:lnSpc>
              <a:spcBef>
                <a:spcPts val="4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Simple </a:t>
            </a:r>
            <a:r>
              <a:rPr sz="1900" spc="-10" dirty="0">
                <a:latin typeface="Calibri"/>
                <a:cs typeface="Calibri"/>
              </a:rPr>
              <a:t>expressions can  </a:t>
            </a:r>
            <a:r>
              <a:rPr sz="1900" spc="-5" dirty="0">
                <a:latin typeface="Calibri"/>
                <a:cs typeface="Calibri"/>
              </a:rPr>
              <a:t>be a single </a:t>
            </a:r>
            <a:r>
              <a:rPr sz="1900" spc="-15" dirty="0">
                <a:latin typeface="Calibri"/>
                <a:cs typeface="Calibri"/>
              </a:rPr>
              <a:t>constant,  </a:t>
            </a:r>
            <a:r>
              <a:rPr sz="1900" spc="-10" dirty="0">
                <a:latin typeface="Calibri"/>
                <a:cs typeface="Calibri"/>
              </a:rPr>
              <a:t>variable, </a:t>
            </a:r>
            <a:r>
              <a:rPr sz="1900" spc="-5" dirty="0">
                <a:latin typeface="Calibri"/>
                <a:cs typeface="Calibri"/>
              </a:rPr>
              <a:t>or</a:t>
            </a:r>
            <a:r>
              <a:rPr sz="1900" spc="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function.</a:t>
            </a:r>
            <a:endParaRPr sz="1900">
              <a:latin typeface="Calibri"/>
              <a:cs typeface="Calibri"/>
            </a:endParaRPr>
          </a:p>
          <a:p>
            <a:pPr marL="355600" marR="5080" indent="-342900">
              <a:lnSpc>
                <a:spcPts val="205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15" dirty="0">
                <a:latin typeface="Calibri"/>
                <a:cs typeface="Calibri"/>
              </a:rPr>
              <a:t>More </a:t>
            </a:r>
            <a:r>
              <a:rPr sz="1900" spc="-20" dirty="0">
                <a:latin typeface="Calibri"/>
                <a:cs typeface="Calibri"/>
              </a:rPr>
              <a:t>frequently,  </a:t>
            </a:r>
            <a:r>
              <a:rPr sz="1900" spc="-10" dirty="0">
                <a:latin typeface="Calibri"/>
                <a:cs typeface="Calibri"/>
              </a:rPr>
              <a:t>expressions </a:t>
            </a:r>
            <a:r>
              <a:rPr sz="1900" spc="-15" dirty="0">
                <a:latin typeface="Calibri"/>
                <a:cs typeface="Calibri"/>
              </a:rPr>
              <a:t>are </a:t>
            </a:r>
            <a:r>
              <a:rPr sz="1900" spc="-10" dirty="0">
                <a:latin typeface="Calibri"/>
                <a:cs typeface="Calibri"/>
              </a:rPr>
              <a:t>complex,  </a:t>
            </a:r>
            <a:r>
              <a:rPr sz="1900" spc="-5" dirty="0">
                <a:latin typeface="Calibri"/>
                <a:cs typeface="Calibri"/>
              </a:rPr>
              <a:t>using multiple </a:t>
            </a:r>
            <a:r>
              <a:rPr sz="1900" spc="-20" dirty="0">
                <a:latin typeface="Calibri"/>
                <a:cs typeface="Calibri"/>
              </a:rPr>
              <a:t>operators  </a:t>
            </a:r>
            <a:r>
              <a:rPr sz="1900" spc="-5" dirty="0">
                <a:latin typeface="Calibri"/>
                <a:cs typeface="Calibri"/>
              </a:rPr>
              <a:t>and functions </a:t>
            </a:r>
            <a:r>
              <a:rPr sz="1900" spc="-10" dirty="0">
                <a:latin typeface="Calibri"/>
                <a:cs typeface="Calibri"/>
              </a:rPr>
              <a:t>and  </a:t>
            </a:r>
            <a:r>
              <a:rPr sz="1900" spc="-15" dirty="0">
                <a:latin typeface="Calibri"/>
                <a:cs typeface="Calibri"/>
              </a:rPr>
              <a:t>referencing </a:t>
            </a:r>
            <a:r>
              <a:rPr sz="1900" spc="-5" dirty="0">
                <a:latin typeface="Calibri"/>
                <a:cs typeface="Calibri"/>
              </a:rPr>
              <a:t>multiple  </a:t>
            </a:r>
            <a:r>
              <a:rPr sz="1900" spc="-10" dirty="0">
                <a:latin typeface="Calibri"/>
                <a:cs typeface="Calibri"/>
              </a:rPr>
              <a:t>columns </a:t>
            </a:r>
            <a:r>
              <a:rPr sz="1900" spc="-5" dirty="0">
                <a:latin typeface="Calibri"/>
                <a:cs typeface="Calibri"/>
              </a:rPr>
              <a:t>and </a:t>
            </a:r>
            <a:r>
              <a:rPr sz="1900" spc="-10" dirty="0">
                <a:latin typeface="Calibri"/>
                <a:cs typeface="Calibri"/>
              </a:rPr>
              <a:t>variables.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914400"/>
            <a:ext cx="5152643" cy="4724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37057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Components that use</a:t>
            </a:r>
            <a:r>
              <a:rPr spc="80" dirty="0"/>
              <a:t> </a:t>
            </a:r>
            <a:r>
              <a:rPr spc="-10" dirty="0"/>
              <a:t>Expressions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67675" cy="4537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2387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Conditional Split </a:t>
            </a:r>
            <a:r>
              <a:rPr sz="2000" spc="-10" dirty="0">
                <a:latin typeface="Calibri"/>
                <a:cs typeface="Calibri"/>
              </a:rPr>
              <a:t>transformation </a:t>
            </a:r>
            <a:r>
              <a:rPr sz="2000" spc="-5" dirty="0">
                <a:latin typeface="Calibri"/>
                <a:cs typeface="Calibri"/>
              </a:rPr>
              <a:t>implements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decision </a:t>
            </a:r>
            <a:r>
              <a:rPr sz="2000" spc="-10" dirty="0">
                <a:latin typeface="Calibri"/>
                <a:cs typeface="Calibri"/>
              </a:rPr>
              <a:t>structure  </a:t>
            </a:r>
            <a:r>
              <a:rPr sz="2000" spc="-5" dirty="0">
                <a:latin typeface="Calibri"/>
                <a:cs typeface="Calibri"/>
              </a:rPr>
              <a:t>based on </a:t>
            </a:r>
            <a:r>
              <a:rPr sz="2000" spc="-10" dirty="0">
                <a:latin typeface="Calibri"/>
                <a:cs typeface="Calibri"/>
              </a:rPr>
              <a:t>expressions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direct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20" dirty="0">
                <a:latin typeface="Calibri"/>
                <a:cs typeface="Calibri"/>
              </a:rPr>
              <a:t>rows </a:t>
            </a:r>
            <a:r>
              <a:rPr sz="2000" spc="-15" dirty="0">
                <a:latin typeface="Calibri"/>
                <a:cs typeface="Calibri"/>
              </a:rPr>
              <a:t>to different </a:t>
            </a:r>
            <a:r>
              <a:rPr sz="2000" spc="-5" dirty="0">
                <a:latin typeface="Calibri"/>
                <a:cs typeface="Calibri"/>
              </a:rPr>
              <a:t>destinations.  Expressions used 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Conditional Split </a:t>
            </a:r>
            <a:r>
              <a:rPr sz="2000" spc="-10" dirty="0">
                <a:latin typeface="Calibri"/>
                <a:cs typeface="Calibri"/>
              </a:rPr>
              <a:t>transformation must </a:t>
            </a:r>
            <a:r>
              <a:rPr sz="2000" spc="-15" dirty="0">
                <a:latin typeface="Calibri"/>
                <a:cs typeface="Calibri"/>
              </a:rPr>
              <a:t>evaluate  to </a:t>
            </a:r>
            <a:r>
              <a:rPr sz="2000" b="1" dirty="0">
                <a:latin typeface="Calibri"/>
                <a:cs typeface="Calibri"/>
              </a:rPr>
              <a:t>true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b="1" spc="-10" dirty="0">
                <a:latin typeface="Calibri"/>
                <a:cs typeface="Calibri"/>
              </a:rPr>
              <a:t>false</a:t>
            </a:r>
            <a:r>
              <a:rPr sz="2000" spc="-10" dirty="0">
                <a:latin typeface="Calibri"/>
                <a:cs typeface="Calibri"/>
              </a:rPr>
              <a:t>. For </a:t>
            </a:r>
            <a:r>
              <a:rPr sz="2000" spc="-15" dirty="0">
                <a:latin typeface="Calibri"/>
                <a:cs typeface="Calibri"/>
              </a:rPr>
              <a:t>example, </a:t>
            </a:r>
            <a:r>
              <a:rPr sz="2000" spc="-20" dirty="0">
                <a:latin typeface="Calibri"/>
                <a:cs typeface="Calibri"/>
              </a:rPr>
              <a:t>rows </a:t>
            </a:r>
            <a:r>
              <a:rPr sz="2000" spc="-5" dirty="0">
                <a:latin typeface="Calibri"/>
                <a:cs typeface="Calibri"/>
              </a:rPr>
              <a:t>that meet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condition in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expression </a:t>
            </a:r>
            <a:r>
              <a:rPr sz="2000" spc="-5" dirty="0">
                <a:latin typeface="Calibri"/>
                <a:cs typeface="Calibri"/>
              </a:rPr>
              <a:t>"Column1 </a:t>
            </a:r>
            <a:r>
              <a:rPr sz="2000" dirty="0">
                <a:latin typeface="Calibri"/>
                <a:cs typeface="Calibri"/>
              </a:rPr>
              <a:t>&gt; </a:t>
            </a:r>
            <a:r>
              <a:rPr sz="2000" spc="-5" dirty="0">
                <a:latin typeface="Calibri"/>
                <a:cs typeface="Calibri"/>
              </a:rPr>
              <a:t>Column2"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15" dirty="0">
                <a:latin typeface="Calibri"/>
                <a:cs typeface="Calibri"/>
              </a:rPr>
              <a:t>routed 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separate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output.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31432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Derived </a:t>
            </a:r>
            <a:r>
              <a:rPr sz="2000" spc="-5" dirty="0">
                <a:latin typeface="Calibri"/>
                <a:cs typeface="Calibri"/>
              </a:rPr>
              <a:t>Column </a:t>
            </a:r>
            <a:r>
              <a:rPr sz="2000" spc="-10" dirty="0">
                <a:latin typeface="Calibri"/>
                <a:cs typeface="Calibri"/>
              </a:rPr>
              <a:t>transformation </a:t>
            </a:r>
            <a:r>
              <a:rPr sz="2000" spc="-5" dirty="0">
                <a:latin typeface="Calibri"/>
                <a:cs typeface="Calibri"/>
              </a:rPr>
              <a:t>uses values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by using  </a:t>
            </a:r>
            <a:r>
              <a:rPr sz="2000" spc="-10" dirty="0">
                <a:latin typeface="Calibri"/>
                <a:cs typeface="Calibri"/>
              </a:rPr>
              <a:t>expressions </a:t>
            </a:r>
            <a:r>
              <a:rPr sz="2000" spc="-5" dirty="0">
                <a:latin typeface="Calibri"/>
                <a:cs typeface="Calibri"/>
              </a:rPr>
              <a:t>either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populate </a:t>
            </a:r>
            <a:r>
              <a:rPr sz="2000" spc="-5" dirty="0">
                <a:latin typeface="Calibri"/>
                <a:cs typeface="Calibri"/>
              </a:rPr>
              <a:t>new columns 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40" dirty="0">
                <a:latin typeface="Calibri"/>
                <a:cs typeface="Calibri"/>
              </a:rPr>
              <a:t>flow,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update  existing </a:t>
            </a:r>
            <a:r>
              <a:rPr sz="2000" spc="-5" dirty="0">
                <a:latin typeface="Calibri"/>
                <a:cs typeface="Calibri"/>
              </a:rPr>
              <a:t>columns. </a:t>
            </a: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15" dirty="0">
                <a:latin typeface="Calibri"/>
                <a:cs typeface="Calibri"/>
              </a:rPr>
              <a:t>example,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expression </a:t>
            </a:r>
            <a:r>
              <a:rPr sz="2000" spc="-5" dirty="0">
                <a:latin typeface="Calibri"/>
                <a:cs typeface="Calibri"/>
              </a:rPr>
              <a:t>Column1 </a:t>
            </a:r>
            <a:r>
              <a:rPr sz="2000" dirty="0">
                <a:latin typeface="Calibri"/>
                <a:cs typeface="Calibri"/>
              </a:rPr>
              <a:t>+ " ABC"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 </a:t>
            </a:r>
            <a:r>
              <a:rPr sz="2000" spc="-5" dirty="0">
                <a:latin typeface="Calibri"/>
                <a:cs typeface="Calibri"/>
              </a:rPr>
              <a:t>used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update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5" dirty="0">
                <a:latin typeface="Calibri"/>
                <a:cs typeface="Calibri"/>
              </a:rPr>
              <a:t>to create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new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concatenated  </a:t>
            </a:r>
            <a:r>
              <a:rPr sz="2000" spc="-5" dirty="0">
                <a:latin typeface="Calibri"/>
                <a:cs typeface="Calibri"/>
              </a:rPr>
              <a:t>string.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Variables </a:t>
            </a:r>
            <a:r>
              <a:rPr sz="2000" dirty="0">
                <a:latin typeface="Calibri"/>
                <a:cs typeface="Calibri"/>
              </a:rPr>
              <a:t>use an </a:t>
            </a:r>
            <a:r>
              <a:rPr sz="2000" spc="-10" dirty="0">
                <a:latin typeface="Calibri"/>
                <a:cs typeface="Calibri"/>
              </a:rPr>
              <a:t>expression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set their value. </a:t>
            </a:r>
            <a:r>
              <a:rPr sz="2000" spc="-10" dirty="0">
                <a:latin typeface="Calibri"/>
                <a:cs typeface="Calibri"/>
              </a:rPr>
              <a:t>For example, </a:t>
            </a:r>
            <a:r>
              <a:rPr sz="2000" spc="-20" dirty="0">
                <a:latin typeface="Calibri"/>
                <a:cs typeface="Calibri"/>
              </a:rPr>
              <a:t>GETDATE() </a:t>
            </a:r>
            <a:r>
              <a:rPr sz="2000" spc="-5" dirty="0">
                <a:latin typeface="Calibri"/>
                <a:cs typeface="Calibri"/>
              </a:rPr>
              <a:t>sets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value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variable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current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37057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Components that use</a:t>
            </a:r>
            <a:r>
              <a:rPr spc="80" dirty="0"/>
              <a:t> </a:t>
            </a:r>
            <a:r>
              <a:rPr spc="-10" dirty="0"/>
              <a:t>Expressions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935595" cy="3196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Precedence </a:t>
            </a:r>
            <a:r>
              <a:rPr sz="2000" spc="-10" dirty="0">
                <a:latin typeface="Calibri"/>
                <a:cs typeface="Calibri"/>
              </a:rPr>
              <a:t>constraints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10" dirty="0">
                <a:latin typeface="Calibri"/>
                <a:cs typeface="Calibri"/>
              </a:rPr>
              <a:t>expressions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specify the </a:t>
            </a:r>
            <a:r>
              <a:rPr sz="2000" spc="-5" dirty="0">
                <a:latin typeface="Calibri"/>
                <a:cs typeface="Calibri"/>
              </a:rPr>
              <a:t>conditions that  determine whether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constrained task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package</a:t>
            </a:r>
            <a:r>
              <a:rPr sz="2000" spc="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runs.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Expressions used 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precedence </a:t>
            </a:r>
            <a:r>
              <a:rPr sz="2000" spc="-10" dirty="0">
                <a:latin typeface="Calibri"/>
                <a:cs typeface="Calibri"/>
              </a:rPr>
              <a:t>constraint must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evaluate</a:t>
            </a:r>
            <a:endParaRPr sz="2000">
              <a:latin typeface="Calibri"/>
              <a:cs typeface="Calibri"/>
            </a:endParaRPr>
          </a:p>
          <a:p>
            <a:pPr marL="354965" marR="20447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b="1" dirty="0">
                <a:latin typeface="Calibri"/>
                <a:cs typeface="Calibri"/>
              </a:rPr>
              <a:t>true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b="1" spc="-10" dirty="0">
                <a:latin typeface="Calibri"/>
                <a:cs typeface="Calibri"/>
              </a:rPr>
              <a:t>false</a:t>
            </a:r>
            <a:r>
              <a:rPr sz="2000" spc="-10" dirty="0">
                <a:latin typeface="Calibri"/>
                <a:cs typeface="Calibri"/>
              </a:rPr>
              <a:t>. For example,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expression </a:t>
            </a:r>
            <a:r>
              <a:rPr sz="2000" dirty="0">
                <a:latin typeface="Calibri"/>
                <a:cs typeface="Calibri"/>
              </a:rPr>
              <a:t>@A &gt; @B </a:t>
            </a:r>
            <a:r>
              <a:rPr sz="2000" spc="-5" dirty="0">
                <a:latin typeface="Calibri"/>
                <a:cs typeface="Calibri"/>
              </a:rPr>
              <a:t>compares </a:t>
            </a:r>
            <a:r>
              <a:rPr sz="2000" spc="-10" dirty="0">
                <a:latin typeface="Calibri"/>
                <a:cs typeface="Calibri"/>
              </a:rPr>
              <a:t>two  </a:t>
            </a:r>
            <a:r>
              <a:rPr sz="2000" spc="-5" dirty="0">
                <a:latin typeface="Calibri"/>
                <a:cs typeface="Calibri"/>
              </a:rPr>
              <a:t>user-defined variables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determine whether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constrained task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22542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Loop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10" dirty="0">
                <a:latin typeface="Calibri"/>
                <a:cs typeface="Calibri"/>
              </a:rPr>
              <a:t>expressions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build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initialization,  evaluation, </a:t>
            </a:r>
            <a:r>
              <a:rPr sz="2000" dirty="0">
                <a:latin typeface="Calibri"/>
                <a:cs typeface="Calibri"/>
              </a:rPr>
              <a:t>and the </a:t>
            </a:r>
            <a:r>
              <a:rPr sz="2000" spc="-5" dirty="0">
                <a:latin typeface="Calibri"/>
                <a:cs typeface="Calibri"/>
              </a:rPr>
              <a:t>incrementing </a:t>
            </a:r>
            <a:r>
              <a:rPr sz="2000" spc="-15" dirty="0">
                <a:latin typeface="Calibri"/>
                <a:cs typeface="Calibri"/>
              </a:rPr>
              <a:t>statements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looping </a:t>
            </a:r>
            <a:r>
              <a:rPr sz="2000" spc="-10" dirty="0">
                <a:latin typeface="Calibri"/>
                <a:cs typeface="Calibri"/>
              </a:rPr>
              <a:t>structure  </a:t>
            </a:r>
            <a:r>
              <a:rPr sz="2000" spc="-5" dirty="0">
                <a:latin typeface="Calibri"/>
                <a:cs typeface="Calibri"/>
              </a:rPr>
              <a:t>uses. </a:t>
            </a:r>
            <a:r>
              <a:rPr sz="2000" spc="-10" dirty="0">
                <a:latin typeface="Calibri"/>
                <a:cs typeface="Calibri"/>
              </a:rPr>
              <a:t>For </a:t>
            </a:r>
            <a:r>
              <a:rPr sz="2000" spc="-15" dirty="0">
                <a:latin typeface="Calibri"/>
                <a:cs typeface="Calibri"/>
              </a:rPr>
              <a:t>example,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expression @Counter </a:t>
            </a:r>
            <a:r>
              <a:rPr sz="2000" dirty="0">
                <a:latin typeface="Calibri"/>
                <a:cs typeface="Calibri"/>
              </a:rPr>
              <a:t>= 1 </a:t>
            </a:r>
            <a:r>
              <a:rPr sz="2000" spc="-10" dirty="0">
                <a:latin typeface="Calibri"/>
                <a:cs typeface="Calibri"/>
              </a:rPr>
              <a:t>initializes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loop  </a:t>
            </a:r>
            <a:r>
              <a:rPr sz="2000" spc="-10" dirty="0">
                <a:latin typeface="Calibri"/>
                <a:cs typeface="Calibri"/>
              </a:rPr>
              <a:t>counter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2179" y="2662427"/>
            <a:ext cx="3131820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12179" y="3230956"/>
            <a:ext cx="3131820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2610485">
              <a:lnSpc>
                <a:spcPct val="100000"/>
              </a:lnSpc>
              <a:spcBef>
                <a:spcPts val="175"/>
              </a:spcBef>
            </a:pPr>
            <a:r>
              <a:rPr spc="-25" dirty="0"/>
              <a:t>Package</a:t>
            </a:r>
            <a:r>
              <a:rPr spc="-35" dirty="0"/>
              <a:t> </a:t>
            </a:r>
            <a:r>
              <a:rPr spc="-5" dirty="0"/>
              <a:t>Debugging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29488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5" dirty="0"/>
              <a:t>Package</a:t>
            </a:r>
            <a:r>
              <a:rPr spc="-15" dirty="0"/>
              <a:t> </a:t>
            </a:r>
            <a:r>
              <a:rPr spc="-5" dirty="0"/>
              <a:t>Debugging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22705"/>
            <a:ext cx="2722880" cy="33172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10" dirty="0">
                <a:latin typeface="Calibri"/>
                <a:cs typeface="Calibri"/>
              </a:rPr>
              <a:t>Control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flow</a:t>
            </a:r>
            <a:endParaRPr sz="20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Breakpoints</a:t>
            </a:r>
            <a:endParaRPr sz="20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Progress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Reporting</a:t>
            </a:r>
            <a:endParaRPr sz="20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Calibri"/>
                <a:cs typeface="Calibri"/>
              </a:rPr>
              <a:t>Debug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Window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flow</a:t>
            </a:r>
            <a:endParaRPr sz="20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Viewer</a:t>
            </a:r>
            <a:endParaRPr sz="20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spc="-15" dirty="0">
                <a:latin typeface="Calibri"/>
                <a:cs typeface="Calibri"/>
              </a:rPr>
              <a:t>Row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Count</a:t>
            </a:r>
            <a:endParaRPr sz="2000">
              <a:latin typeface="Calibri"/>
              <a:cs typeface="Calibri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Progress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Reporting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406145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Creating </a:t>
            </a:r>
            <a:r>
              <a:rPr spc="-5" dirty="0"/>
              <a:t>an SSIS</a:t>
            </a:r>
            <a:r>
              <a:rPr spc="25" dirty="0"/>
              <a:t> </a:t>
            </a:r>
            <a:r>
              <a:rPr spc="-25" dirty="0"/>
              <a:t>Package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1006856"/>
            <a:ext cx="6280785" cy="1671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965" marR="873760" indent="-354965">
              <a:lnSpc>
                <a:spcPct val="100499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Open </a:t>
            </a:r>
            <a:r>
              <a:rPr sz="2000" spc="-10" dirty="0">
                <a:latin typeface="Calibri"/>
                <a:cs typeface="Calibri"/>
              </a:rPr>
              <a:t>Microsoft </a:t>
            </a:r>
            <a:r>
              <a:rPr sz="2000" spc="-5" dirty="0">
                <a:latin typeface="Calibri"/>
                <a:cs typeface="Calibri"/>
              </a:rPr>
              <a:t>Visual </a:t>
            </a:r>
            <a:r>
              <a:rPr sz="2000" spc="-10" dirty="0">
                <a:latin typeface="Calibri"/>
                <a:cs typeface="Calibri"/>
              </a:rPr>
              <a:t>Studio, </a:t>
            </a:r>
            <a:r>
              <a:rPr sz="2000" spc="-5" dirty="0">
                <a:latin typeface="Calibri"/>
                <a:cs typeface="Calibri"/>
              </a:rPr>
              <a:t>click on File </a:t>
            </a:r>
            <a:r>
              <a:rPr sz="2000" dirty="0">
                <a:latin typeface="Calibri"/>
                <a:cs typeface="Calibri"/>
              </a:rPr>
              <a:t>menu:  </a:t>
            </a:r>
            <a:r>
              <a:rPr sz="2000" spc="-5" dirty="0">
                <a:latin typeface="Calibri"/>
                <a:cs typeface="Calibri"/>
              </a:rPr>
              <a:t>New</a:t>
            </a:r>
            <a:r>
              <a:rPr sz="2000" spc="-5" dirty="0">
                <a:latin typeface="Wingdings"/>
                <a:cs typeface="Wingdings"/>
              </a:rPr>
              <a:t>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Calibri"/>
                <a:cs typeface="Calibri"/>
              </a:rPr>
              <a:t>Project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395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Choose Business </a:t>
            </a:r>
            <a:r>
              <a:rPr sz="2000" spc="-10" dirty="0">
                <a:latin typeface="Calibri"/>
                <a:cs typeface="Calibri"/>
              </a:rPr>
              <a:t>Intelligence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endParaRPr sz="2000">
              <a:latin typeface="Wingdings"/>
              <a:cs typeface="Wingdings"/>
            </a:endParaRPr>
          </a:p>
          <a:p>
            <a:pPr marL="411480">
              <a:lnSpc>
                <a:spcPts val="2395"/>
              </a:lnSpc>
            </a:pP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Project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Give </a:t>
            </a:r>
            <a:r>
              <a:rPr sz="2000" dirty="0">
                <a:latin typeface="Calibri"/>
                <a:cs typeface="Calibri"/>
              </a:rPr>
              <a:t>name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Project </a:t>
            </a:r>
            <a:r>
              <a:rPr sz="2000" dirty="0">
                <a:latin typeface="Calibri"/>
                <a:cs typeface="Calibri"/>
              </a:rPr>
              <a:t>and specify </a:t>
            </a:r>
            <a:r>
              <a:rPr sz="2000" spc="-5" dirty="0">
                <a:latin typeface="Calibri"/>
                <a:cs typeface="Calibri"/>
              </a:rPr>
              <a:t>its location. Click on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OK.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2796539"/>
            <a:ext cx="6184392" cy="32232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80339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 Viewers </a:t>
            </a:r>
            <a:r>
              <a:rPr spc="-5" dirty="0"/>
              <a:t>– Debugging </a:t>
            </a:r>
            <a:r>
              <a:rPr spc="-20" dirty="0"/>
              <a:t>Data</a:t>
            </a:r>
            <a:r>
              <a:rPr spc="95" dirty="0"/>
              <a:t> </a:t>
            </a:r>
            <a:r>
              <a:rPr spc="-10" dirty="0"/>
              <a:t>Flow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403340" y="1208023"/>
            <a:ext cx="2537460" cy="35572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5600" marR="102870" indent="-342900">
              <a:lnSpc>
                <a:spcPts val="2050"/>
              </a:lnSpc>
              <a:spcBef>
                <a:spcPts val="3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A </a:t>
            </a:r>
            <a:r>
              <a:rPr sz="1900" spc="-15" dirty="0">
                <a:latin typeface="Calibri"/>
                <a:cs typeface="Calibri"/>
              </a:rPr>
              <a:t>data </a:t>
            </a:r>
            <a:r>
              <a:rPr sz="1900" spc="-10" dirty="0">
                <a:latin typeface="Calibri"/>
                <a:cs typeface="Calibri"/>
              </a:rPr>
              <a:t>viewer </a:t>
            </a:r>
            <a:r>
              <a:rPr sz="1900" spc="-5" dirty="0">
                <a:latin typeface="Calibri"/>
                <a:cs typeface="Calibri"/>
              </a:rPr>
              <a:t>is a  </a:t>
            </a:r>
            <a:r>
              <a:rPr sz="1900" spc="-15" dirty="0">
                <a:latin typeface="Calibri"/>
                <a:cs typeface="Calibri"/>
              </a:rPr>
              <a:t>browser </a:t>
            </a:r>
            <a:r>
              <a:rPr sz="1900" spc="-5" dirty="0">
                <a:latin typeface="Calibri"/>
                <a:cs typeface="Calibri"/>
              </a:rPr>
              <a:t>that </a:t>
            </a:r>
            <a:r>
              <a:rPr sz="1900" spc="-15" dirty="0">
                <a:latin typeface="Calibri"/>
                <a:cs typeface="Calibri"/>
              </a:rPr>
              <a:t>you </a:t>
            </a:r>
            <a:r>
              <a:rPr sz="1900" spc="-10" dirty="0">
                <a:latin typeface="Calibri"/>
                <a:cs typeface="Calibri"/>
              </a:rPr>
              <a:t>can  </a:t>
            </a:r>
            <a:r>
              <a:rPr sz="1900" spc="-15" dirty="0">
                <a:latin typeface="Calibri"/>
                <a:cs typeface="Calibri"/>
              </a:rPr>
              <a:t>attach to </a:t>
            </a:r>
            <a:r>
              <a:rPr sz="1900" spc="-5" dirty="0">
                <a:latin typeface="Calibri"/>
                <a:cs typeface="Calibri"/>
              </a:rPr>
              <a:t>paths  </a:t>
            </a:r>
            <a:r>
              <a:rPr sz="1900" spc="-10" dirty="0">
                <a:latin typeface="Calibri"/>
                <a:cs typeface="Calibri"/>
              </a:rPr>
              <a:t>between two </a:t>
            </a:r>
            <a:r>
              <a:rPr sz="1900" spc="-15" dirty="0">
                <a:latin typeface="Calibri"/>
                <a:cs typeface="Calibri"/>
              </a:rPr>
              <a:t>Data  </a:t>
            </a:r>
            <a:r>
              <a:rPr sz="1900" spc="-10" dirty="0">
                <a:latin typeface="Calibri"/>
                <a:cs typeface="Calibri"/>
              </a:rPr>
              <a:t>Flow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components.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05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Calibri"/>
                <a:cs typeface="Calibri"/>
              </a:rPr>
              <a:t>Set </a:t>
            </a:r>
            <a:r>
              <a:rPr sz="1900" spc="-15" dirty="0">
                <a:latin typeface="Calibri"/>
                <a:cs typeface="Calibri"/>
              </a:rPr>
              <a:t>data viewers  </a:t>
            </a:r>
            <a:r>
              <a:rPr sz="1900" spc="-20" dirty="0">
                <a:latin typeface="Calibri"/>
                <a:cs typeface="Calibri"/>
              </a:rPr>
              <a:t>before </a:t>
            </a:r>
            <a:r>
              <a:rPr sz="1900" spc="-5" dirty="0">
                <a:latin typeface="Calibri"/>
                <a:cs typeface="Calibri"/>
              </a:rPr>
              <a:t>or </a:t>
            </a:r>
            <a:r>
              <a:rPr sz="1900" spc="-10" dirty="0">
                <a:latin typeface="Calibri"/>
                <a:cs typeface="Calibri"/>
              </a:rPr>
              <a:t>after </a:t>
            </a:r>
            <a:r>
              <a:rPr sz="1900" spc="-5" dirty="0">
                <a:latin typeface="Calibri"/>
                <a:cs typeface="Calibri"/>
              </a:rPr>
              <a:t>the  </a:t>
            </a:r>
            <a:r>
              <a:rPr sz="1900" spc="-10" dirty="0">
                <a:latin typeface="Calibri"/>
                <a:cs typeface="Calibri"/>
              </a:rPr>
              <a:t>component </a:t>
            </a:r>
            <a:r>
              <a:rPr sz="1900" spc="-5" dirty="0">
                <a:latin typeface="Calibri"/>
                <a:cs typeface="Calibri"/>
              </a:rPr>
              <a:t>in  </a:t>
            </a:r>
            <a:r>
              <a:rPr sz="1900" spc="-10" dirty="0">
                <a:latin typeface="Calibri"/>
                <a:cs typeface="Calibri"/>
              </a:rPr>
              <a:t>question </a:t>
            </a:r>
            <a:r>
              <a:rPr sz="1900" spc="-15" dirty="0">
                <a:latin typeface="Calibri"/>
                <a:cs typeface="Calibri"/>
              </a:rPr>
              <a:t>to </a:t>
            </a:r>
            <a:r>
              <a:rPr sz="1900" spc="-5" dirty="0">
                <a:latin typeface="Calibri"/>
                <a:cs typeface="Calibri"/>
              </a:rPr>
              <a:t>see  whether the  </a:t>
            </a:r>
            <a:r>
              <a:rPr sz="1900" spc="-10" dirty="0">
                <a:latin typeface="Calibri"/>
                <a:cs typeface="Calibri"/>
              </a:rPr>
              <a:t>component </a:t>
            </a:r>
            <a:r>
              <a:rPr sz="1900" spc="-5" dirty="0">
                <a:latin typeface="Calibri"/>
                <a:cs typeface="Calibri"/>
              </a:rPr>
              <a:t>is </a:t>
            </a:r>
            <a:r>
              <a:rPr sz="1900" spc="-10" dirty="0">
                <a:latin typeface="Calibri"/>
                <a:cs typeface="Calibri"/>
              </a:rPr>
              <a:t>working  </a:t>
            </a:r>
            <a:r>
              <a:rPr sz="1900" spc="-5" dirty="0">
                <a:latin typeface="Calibri"/>
                <a:cs typeface="Calibri"/>
              </a:rPr>
              <a:t>as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intended.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" y="1219200"/>
            <a:ext cx="5797295" cy="3886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627" y="1214627"/>
            <a:ext cx="5806440" cy="3895725"/>
          </a:xfrm>
          <a:custGeom>
            <a:avLst/>
            <a:gdLst/>
            <a:ahLst/>
            <a:cxnLst/>
            <a:rect l="l" t="t" r="r" b="b"/>
            <a:pathLst>
              <a:path w="5806440" h="3895725">
                <a:moveTo>
                  <a:pt x="0" y="0"/>
                </a:moveTo>
                <a:lnTo>
                  <a:pt x="5806440" y="0"/>
                </a:lnTo>
                <a:lnTo>
                  <a:pt x="5806440" y="3895344"/>
                </a:lnTo>
                <a:lnTo>
                  <a:pt x="0" y="3895344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40487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20" dirty="0"/>
              <a:t>Data</a:t>
            </a:r>
            <a:r>
              <a:rPr dirty="0"/>
              <a:t> </a:t>
            </a:r>
            <a:r>
              <a:rPr spc="-20" dirty="0"/>
              <a:t>Viewers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6577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Data viewers </a:t>
            </a:r>
            <a:r>
              <a:rPr sz="2000" spc="-10" dirty="0">
                <a:latin typeface="Calibri"/>
                <a:cs typeface="Calibri"/>
              </a:rPr>
              <a:t>work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composite tool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breakpoints </a:t>
            </a:r>
            <a:r>
              <a:rPr sz="2000" dirty="0">
                <a:latin typeface="Calibri"/>
                <a:cs typeface="Calibri"/>
              </a:rPr>
              <a:t>and debug  </a:t>
            </a:r>
            <a:r>
              <a:rPr sz="2000" spc="-5" dirty="0">
                <a:latin typeface="Calibri"/>
                <a:cs typeface="Calibri"/>
              </a:rPr>
              <a:t>windows. </a:t>
            </a:r>
            <a:r>
              <a:rPr sz="2000" dirty="0">
                <a:latin typeface="Calibri"/>
                <a:cs typeface="Calibri"/>
              </a:rPr>
              <a:t>The SSIS engine suspends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5" dirty="0">
                <a:latin typeface="Calibri"/>
                <a:cs typeface="Calibri"/>
              </a:rPr>
              <a:t>while </a:t>
            </a:r>
            <a:r>
              <a:rPr sz="2000" spc="-10" dirty="0">
                <a:latin typeface="Calibri"/>
                <a:cs typeface="Calibri"/>
              </a:rPr>
              <a:t>you are  browsing through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40" dirty="0">
                <a:latin typeface="Calibri"/>
                <a:cs typeface="Calibri"/>
              </a:rPr>
              <a:t>viewer.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5" dirty="0">
                <a:latin typeface="Calibri"/>
                <a:cs typeface="Calibri"/>
              </a:rPr>
              <a:t>Designer </a:t>
            </a:r>
            <a:r>
              <a:rPr sz="2000" spc="-10" dirty="0">
                <a:latin typeface="Calibri"/>
                <a:cs typeface="Calibri"/>
              </a:rPr>
              <a:t>allows you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detach </a:t>
            </a:r>
            <a:r>
              <a:rPr sz="2000" dirty="0">
                <a:latin typeface="Calibri"/>
                <a:cs typeface="Calibri"/>
              </a:rPr>
              <a:t>and  </a:t>
            </a:r>
            <a:r>
              <a:rPr sz="2000" spc="-15" dirty="0">
                <a:latin typeface="Calibri"/>
                <a:cs typeface="Calibri"/>
              </a:rPr>
              <a:t>attach data viewers </a:t>
            </a:r>
            <a:r>
              <a:rPr sz="2000" dirty="0">
                <a:latin typeface="Calibri"/>
                <a:cs typeface="Calibri"/>
              </a:rPr>
              <a:t>during the </a:t>
            </a:r>
            <a:r>
              <a:rPr sz="2000" spc="-10" dirty="0">
                <a:latin typeface="Calibri"/>
                <a:cs typeface="Calibri"/>
              </a:rPr>
              <a:t>execution, just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breakpoints in  </a:t>
            </a:r>
            <a:r>
              <a:rPr sz="2000" spc="-10" dirty="0">
                <a:latin typeface="Calibri"/>
                <a:cs typeface="Calibri"/>
              </a:rPr>
              <a:t>Control </a:t>
            </a:r>
            <a:r>
              <a:rPr sz="2000" spc="-35" dirty="0">
                <a:latin typeface="Calibri"/>
                <a:cs typeface="Calibri"/>
              </a:rPr>
              <a:t>Flow.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you are </a:t>
            </a:r>
            <a:r>
              <a:rPr sz="2000" spc="-5" dirty="0">
                <a:latin typeface="Calibri"/>
                <a:cs typeface="Calibri"/>
              </a:rPr>
              <a:t>finished </a:t>
            </a:r>
            <a:r>
              <a:rPr sz="2000" spc="-10" dirty="0">
                <a:latin typeface="Calibri"/>
                <a:cs typeface="Calibri"/>
              </a:rPr>
              <a:t>browsing through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data, you </a:t>
            </a:r>
            <a:r>
              <a:rPr sz="2000" spc="-5" dirty="0">
                <a:latin typeface="Calibri"/>
                <a:cs typeface="Calibri"/>
              </a:rPr>
              <a:t>can simply  detach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viewer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let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rest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go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through.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193547"/>
            <a:ext cx="3238499" cy="83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Progress</a:t>
            </a:r>
            <a:r>
              <a:rPr sz="2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/>
                <a:cs typeface="Calibri"/>
              </a:rPr>
              <a:t>Reporting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083057"/>
            <a:ext cx="75679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</a:t>
            </a:r>
            <a:r>
              <a:rPr sz="2000" spc="-5" dirty="0">
                <a:latin typeface="Calibri"/>
                <a:cs typeface="Calibri"/>
              </a:rPr>
              <a:t>table describes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colors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used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depict </a:t>
            </a:r>
            <a:r>
              <a:rPr sz="2000" spc="-15" dirty="0">
                <a:latin typeface="Calibri"/>
                <a:cs typeface="Calibri"/>
              </a:rPr>
              <a:t>execution  status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1981200"/>
            <a:ext cx="8153399" cy="1447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23849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Progress</a:t>
            </a:r>
            <a:r>
              <a:rPr spc="20" dirty="0"/>
              <a:t> </a:t>
            </a:r>
            <a:r>
              <a:rPr spc="-15" dirty="0"/>
              <a:t>Reporting</a:t>
            </a:r>
          </a:p>
        </p:txBody>
      </p:sp>
      <p:sp>
        <p:nvSpPr>
          <p:cNvPr id="8" name="object 8"/>
          <p:cNvSpPr/>
          <p:nvPr/>
        </p:nvSpPr>
        <p:spPr>
          <a:xfrm>
            <a:off x="4315967" y="1066800"/>
            <a:ext cx="4351019" cy="3886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2140" y="1006856"/>
            <a:ext cx="3488054" cy="490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b="1" spc="-10" dirty="0">
                <a:latin typeface="Calibri"/>
                <a:cs typeface="Calibri"/>
              </a:rPr>
              <a:t>Progress </a:t>
            </a:r>
            <a:r>
              <a:rPr sz="2000" spc="-10" dirty="0">
                <a:latin typeface="Calibri"/>
                <a:cs typeface="Calibri"/>
              </a:rPr>
              <a:t>tab lists tasks </a:t>
            </a:r>
            <a:r>
              <a:rPr sz="2000" dirty="0">
                <a:latin typeface="Calibri"/>
                <a:cs typeface="Calibri"/>
              </a:rPr>
              <a:t>and  </a:t>
            </a: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10" dirty="0">
                <a:latin typeface="Calibri"/>
                <a:cs typeface="Calibri"/>
              </a:rPr>
              <a:t>order </a:t>
            </a:r>
            <a:r>
              <a:rPr sz="2000" dirty="0">
                <a:latin typeface="Calibri"/>
                <a:cs typeface="Calibri"/>
              </a:rPr>
              <a:t>and  </a:t>
            </a:r>
            <a:r>
              <a:rPr sz="2000" spc="-5" dirty="0">
                <a:latin typeface="Calibri"/>
                <a:cs typeface="Calibri"/>
              </a:rPr>
              <a:t>includes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start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finish  times, warnings,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error  </a:t>
            </a:r>
            <a:r>
              <a:rPr sz="2000" spc="-5" dirty="0">
                <a:latin typeface="Calibri"/>
                <a:cs typeface="Calibri"/>
              </a:rPr>
              <a:t>messages.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messages </a:t>
            </a:r>
            <a:r>
              <a:rPr sz="2000" dirty="0">
                <a:latin typeface="Calibri"/>
                <a:cs typeface="Calibri"/>
              </a:rPr>
              <a:t>under  each </a:t>
            </a:r>
            <a:r>
              <a:rPr sz="2000" spc="-5" dirty="0">
                <a:latin typeface="Calibri"/>
                <a:cs typeface="Calibri"/>
              </a:rPr>
              <a:t>component </a:t>
            </a:r>
            <a:r>
              <a:rPr sz="2000" dirty="0">
                <a:latin typeface="Calibri"/>
                <a:cs typeface="Calibri"/>
              </a:rPr>
              <a:t>appear </a:t>
            </a:r>
            <a:r>
              <a:rPr sz="2000" spc="-5" dirty="0">
                <a:latin typeface="Calibri"/>
                <a:cs typeface="Calibri"/>
              </a:rPr>
              <a:t>in  chronological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order.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81915">
              <a:lnSpc>
                <a:spcPct val="100000"/>
              </a:lnSpc>
            </a:pPr>
            <a:r>
              <a:rPr sz="2000" spc="-25" dirty="0">
                <a:latin typeface="Calibri"/>
                <a:cs typeface="Calibri"/>
              </a:rPr>
              <a:t>Event </a:t>
            </a:r>
            <a:r>
              <a:rPr sz="2000" spc="-5" dirty="0">
                <a:latin typeface="Calibri"/>
                <a:cs typeface="Calibri"/>
              </a:rPr>
              <a:t>messages </a:t>
            </a:r>
            <a:r>
              <a:rPr sz="2000" spc="-10" dirty="0">
                <a:latin typeface="Calibri"/>
                <a:cs typeface="Calibri"/>
              </a:rPr>
              <a:t>derived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each  </a:t>
            </a:r>
            <a:r>
              <a:rPr sz="2000" spc="-5" dirty="0">
                <a:latin typeface="Calibri"/>
                <a:cs typeface="Calibri"/>
              </a:rPr>
              <a:t>component </a:t>
            </a:r>
            <a:r>
              <a:rPr sz="2000" dirty="0">
                <a:latin typeface="Calibri"/>
                <a:cs typeface="Calibri"/>
              </a:rPr>
              <a:t>appear under the  </a:t>
            </a:r>
            <a:r>
              <a:rPr sz="2000" spc="-5" dirty="0">
                <a:latin typeface="Calibri"/>
                <a:cs typeface="Calibri"/>
              </a:rPr>
              <a:t>component </a:t>
            </a:r>
            <a:r>
              <a:rPr sz="2000" dirty="0">
                <a:latin typeface="Calibri"/>
                <a:cs typeface="Calibri"/>
              </a:rPr>
              <a:t>name. The</a:t>
            </a:r>
            <a:r>
              <a:rPr sz="2000" spc="-9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messages  of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5" dirty="0">
                <a:latin typeface="Calibri"/>
                <a:cs typeface="Calibri"/>
              </a:rPr>
              <a:t>component usually </a:t>
            </a:r>
            <a:r>
              <a:rPr sz="2000" spc="-15" dirty="0">
                <a:latin typeface="Calibri"/>
                <a:cs typeface="Calibri"/>
              </a:rPr>
              <a:t>start 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validation </a:t>
            </a:r>
            <a:r>
              <a:rPr sz="2000" spc="-5" dirty="0">
                <a:latin typeface="Calibri"/>
                <a:cs typeface="Calibri"/>
              </a:rPr>
              <a:t>message </a:t>
            </a:r>
            <a:r>
              <a:rPr sz="2000" dirty="0">
                <a:latin typeface="Calibri"/>
                <a:cs typeface="Calibri"/>
              </a:rPr>
              <a:t>such  as </a:t>
            </a:r>
            <a:r>
              <a:rPr sz="2000" spc="-15" dirty="0">
                <a:latin typeface="Calibri"/>
                <a:cs typeface="Calibri"/>
              </a:rPr>
              <a:t>Validation </a:t>
            </a:r>
            <a:r>
              <a:rPr sz="2000" spc="-5" dirty="0">
                <a:latin typeface="Calibri"/>
                <a:cs typeface="Calibri"/>
              </a:rPr>
              <a:t>Has </a:t>
            </a:r>
            <a:r>
              <a:rPr sz="2000" spc="-10" dirty="0">
                <a:latin typeface="Calibri"/>
                <a:cs typeface="Calibri"/>
              </a:rPr>
              <a:t>Started,  Progress: Validating, </a:t>
            </a:r>
            <a:r>
              <a:rPr sz="2000" dirty="0">
                <a:latin typeface="Calibri"/>
                <a:cs typeface="Calibri"/>
              </a:rPr>
              <a:t>and  </a:t>
            </a:r>
            <a:r>
              <a:rPr sz="2000" spc="-15" dirty="0">
                <a:latin typeface="Calibri"/>
                <a:cs typeface="Calibri"/>
              </a:rPr>
              <a:t>Validation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Complete.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5602223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30" dirty="0"/>
              <a:t>Row </a:t>
            </a:r>
            <a:r>
              <a:rPr spc="-10" dirty="0"/>
              <a:t>Count </a:t>
            </a:r>
            <a:r>
              <a:rPr spc="-5" dirty="0"/>
              <a:t>and </a:t>
            </a:r>
            <a:r>
              <a:rPr spc="-15" dirty="0"/>
              <a:t>Progress</a:t>
            </a:r>
            <a:r>
              <a:rPr spc="105" dirty="0"/>
              <a:t> </a:t>
            </a:r>
            <a:r>
              <a:rPr spc="-15" dirty="0"/>
              <a:t>Reporting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3013710" cy="404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1239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Row </a:t>
            </a:r>
            <a:r>
              <a:rPr sz="2000" spc="-5" dirty="0">
                <a:latin typeface="Calibri"/>
                <a:cs typeface="Calibri"/>
              </a:rPr>
              <a:t>Counts </a:t>
            </a:r>
            <a:r>
              <a:rPr sz="2000" spc="-10" dirty="0">
                <a:latin typeface="Calibri"/>
                <a:cs typeface="Calibri"/>
              </a:rPr>
              <a:t>after </a:t>
            </a:r>
            <a:r>
              <a:rPr sz="2000" dirty="0">
                <a:latin typeface="Calibri"/>
                <a:cs typeface="Calibri"/>
              </a:rPr>
              <a:t>each  </a:t>
            </a:r>
            <a:r>
              <a:rPr sz="2000" spc="-5" dirty="0">
                <a:latin typeface="Calibri"/>
                <a:cs typeface="Calibri"/>
              </a:rPr>
              <a:t>component specifies </a:t>
            </a:r>
            <a:r>
              <a:rPr sz="2000" dirty="0">
                <a:latin typeface="Calibri"/>
                <a:cs typeface="Calibri"/>
              </a:rPr>
              <a:t>the  number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records </a:t>
            </a:r>
            <a:r>
              <a:rPr sz="2000" spc="-15" dirty="0">
                <a:latin typeface="Calibri"/>
                <a:cs typeface="Calibri"/>
              </a:rPr>
              <a:t>were  </a:t>
            </a:r>
            <a:r>
              <a:rPr sz="2000" spc="-10" dirty="0">
                <a:latin typeface="Calibri"/>
                <a:cs typeface="Calibri"/>
              </a:rPr>
              <a:t>processed through </a:t>
            </a:r>
            <a:r>
              <a:rPr sz="2000" spc="-5" dirty="0">
                <a:latin typeface="Calibri"/>
                <a:cs typeface="Calibri"/>
              </a:rPr>
              <a:t>that  component.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889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Color coding specifies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20" dirty="0">
                <a:latin typeface="Calibri"/>
                <a:cs typeface="Calibri"/>
              </a:rPr>
              <a:t>state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task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0" dirty="0">
                <a:latin typeface="Calibri"/>
                <a:cs typeface="Calibri"/>
              </a:rPr>
              <a:t>Green </a:t>
            </a:r>
            <a:r>
              <a:rPr sz="2000" dirty="0">
                <a:latin typeface="Calibri"/>
                <a:cs typeface="Calibri"/>
              </a:rPr>
              <a:t>: </a:t>
            </a:r>
            <a:r>
              <a:rPr sz="2000" spc="-10" dirty="0">
                <a:latin typeface="Calibri"/>
                <a:cs typeface="Calibri"/>
              </a:rPr>
              <a:t>Complete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30" dirty="0">
                <a:latin typeface="Calibri"/>
                <a:cs typeface="Calibri"/>
              </a:rPr>
              <a:t>Yellow 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Running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Calibri"/>
                <a:cs typeface="Calibri"/>
              </a:rPr>
              <a:t>White </a:t>
            </a:r>
            <a:r>
              <a:rPr sz="2000" dirty="0">
                <a:latin typeface="Calibri"/>
                <a:cs typeface="Calibri"/>
              </a:rPr>
              <a:t>: </a:t>
            </a:r>
            <a:r>
              <a:rPr sz="2000" spc="-55" dirty="0">
                <a:latin typeface="Calibri"/>
                <a:cs typeface="Calibri"/>
              </a:rPr>
              <a:t>Yet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process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"/>
              <a:buChar char="–"/>
              <a:tabLst>
                <a:tab pos="756285" algn="l"/>
                <a:tab pos="756920" algn="l"/>
              </a:tabLst>
            </a:pPr>
            <a:r>
              <a:rPr sz="2000" spc="-15" dirty="0">
                <a:latin typeface="Calibri"/>
                <a:cs typeface="Calibri"/>
              </a:rPr>
              <a:t>Red </a:t>
            </a:r>
            <a:r>
              <a:rPr sz="2000" dirty="0">
                <a:latin typeface="Calibri"/>
                <a:cs typeface="Calibri"/>
              </a:rPr>
              <a:t>: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Failed.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62400" y="1066800"/>
            <a:ext cx="4715255" cy="28620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2808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Breakpoints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7"/>
            <a:ext cx="7617459" cy="2830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Debugging </a:t>
            </a:r>
            <a:r>
              <a:rPr sz="2000" b="1" spc="-10" dirty="0">
                <a:latin typeface="Calibri"/>
                <a:cs typeface="Calibri"/>
              </a:rPr>
              <a:t>Control</a:t>
            </a:r>
            <a:r>
              <a:rPr sz="2000" b="1" spc="-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Flow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spc="-10" dirty="0">
                <a:latin typeface="Calibri"/>
                <a:cs typeface="Calibri"/>
              </a:rPr>
              <a:t>Features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tools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troubleshoot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 in </a:t>
            </a:r>
            <a:r>
              <a:rPr sz="2000" dirty="0">
                <a:latin typeface="Calibri"/>
                <a:cs typeface="Calibri"/>
              </a:rPr>
              <a:t>an  </a:t>
            </a: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5" dirty="0">
                <a:latin typeface="Calibri"/>
                <a:cs typeface="Calibri"/>
              </a:rPr>
              <a:t>Integration </a:t>
            </a:r>
            <a:r>
              <a:rPr sz="2000" dirty="0">
                <a:latin typeface="Calibri"/>
                <a:cs typeface="Calibri"/>
              </a:rPr>
              <a:t>Services </a:t>
            </a:r>
            <a:r>
              <a:rPr sz="2000" spc="-5" dirty="0">
                <a:latin typeface="Calibri"/>
                <a:cs typeface="Calibri"/>
              </a:rPr>
              <a:t>supports breakpoints on </a:t>
            </a:r>
            <a:r>
              <a:rPr sz="2000" spc="-10" dirty="0">
                <a:latin typeface="Calibri"/>
                <a:cs typeface="Calibri"/>
              </a:rPr>
              <a:t>containers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tasks.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5" dirty="0">
                <a:latin typeface="Calibri"/>
                <a:cs typeface="Calibri"/>
              </a:rPr>
              <a:t>Designer </a:t>
            </a:r>
            <a:r>
              <a:rPr sz="2000" spc="-10" dirty="0">
                <a:latin typeface="Calibri"/>
                <a:cs typeface="Calibri"/>
              </a:rPr>
              <a:t>provides progress </a:t>
            </a:r>
            <a:r>
              <a:rPr sz="2000" spc="-5" dirty="0">
                <a:latin typeface="Calibri"/>
                <a:cs typeface="Calibri"/>
              </a:rPr>
              <a:t>reporting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run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Business </a:t>
            </a:r>
            <a:r>
              <a:rPr sz="2000" spc="-10" dirty="0">
                <a:latin typeface="Calibri"/>
                <a:cs typeface="Calibri"/>
              </a:rPr>
              <a:t>Intelligence Development </a:t>
            </a:r>
            <a:r>
              <a:rPr sz="2000" dirty="0">
                <a:latin typeface="Calibri"/>
                <a:cs typeface="Calibri"/>
              </a:rPr>
              <a:t>Studio </a:t>
            </a:r>
            <a:r>
              <a:rPr sz="2000" spc="-10" dirty="0">
                <a:latin typeface="Calibri"/>
                <a:cs typeface="Calibri"/>
              </a:rPr>
              <a:t>provides </a:t>
            </a:r>
            <a:r>
              <a:rPr sz="2000" dirty="0">
                <a:latin typeface="Calibri"/>
                <a:cs typeface="Calibri"/>
              </a:rPr>
              <a:t>debug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windows.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036562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  <a:tabLst>
                <a:tab pos="1971675" algn="l"/>
              </a:tabLst>
            </a:pPr>
            <a:r>
              <a:rPr spc="-10" dirty="0"/>
              <a:t>Breakpoints	</a:t>
            </a:r>
            <a:r>
              <a:rPr spc="-5" dirty="0"/>
              <a:t>- Debugging </a:t>
            </a:r>
            <a:r>
              <a:rPr spc="-20" dirty="0"/>
              <a:t>Control</a:t>
            </a:r>
            <a:r>
              <a:rPr spc="45" dirty="0"/>
              <a:t> </a:t>
            </a:r>
            <a:r>
              <a:rPr spc="-10" dirty="0"/>
              <a:t>Flow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900176"/>
            <a:ext cx="8067040" cy="52082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4965" marR="5080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5" dirty="0">
                <a:latin typeface="Calibri"/>
                <a:cs typeface="Calibri"/>
              </a:rPr>
              <a:t>Designer </a:t>
            </a:r>
            <a:r>
              <a:rPr sz="2000" spc="-10" dirty="0">
                <a:latin typeface="Calibri"/>
                <a:cs typeface="Calibri"/>
              </a:rPr>
              <a:t>provides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Set Breakpoints dialog </a:t>
            </a:r>
            <a:r>
              <a:rPr sz="2000" spc="-10" dirty="0">
                <a:latin typeface="Calibri"/>
                <a:cs typeface="Calibri"/>
              </a:rPr>
              <a:t>box, </a:t>
            </a:r>
            <a:r>
              <a:rPr sz="2000" spc="-5" dirty="0">
                <a:latin typeface="Calibri"/>
                <a:cs typeface="Calibri"/>
              </a:rPr>
              <a:t>in which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 set breakpoints by enabling </a:t>
            </a:r>
            <a:r>
              <a:rPr sz="2000" spc="-10" dirty="0">
                <a:latin typeface="Calibri"/>
                <a:cs typeface="Calibri"/>
              </a:rPr>
              <a:t>break </a:t>
            </a:r>
            <a:r>
              <a:rPr sz="2000" spc="-5" dirty="0">
                <a:latin typeface="Calibri"/>
                <a:cs typeface="Calibri"/>
              </a:rPr>
              <a:t>conditions </a:t>
            </a:r>
            <a:r>
              <a:rPr sz="2000" dirty="0">
                <a:latin typeface="Calibri"/>
                <a:cs typeface="Calibri"/>
              </a:rPr>
              <a:t>and specifying the </a:t>
            </a:r>
            <a:r>
              <a:rPr sz="2000" spc="-5" dirty="0">
                <a:latin typeface="Calibri"/>
                <a:cs typeface="Calibri"/>
              </a:rPr>
              <a:t>number of  times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breakpoint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occur </a:t>
            </a:r>
            <a:r>
              <a:rPr sz="2000" spc="-15" dirty="0">
                <a:latin typeface="Calibri"/>
                <a:cs typeface="Calibri"/>
              </a:rPr>
              <a:t>before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is  suspended.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520700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Breakpoints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enabled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spc="-10" dirty="0">
                <a:latin typeface="Calibri"/>
                <a:cs typeface="Calibri"/>
              </a:rPr>
              <a:t>level,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level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individual component.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767715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break </a:t>
            </a:r>
            <a:r>
              <a:rPr sz="2000" spc="-5" dirty="0">
                <a:latin typeface="Calibri"/>
                <a:cs typeface="Calibri"/>
              </a:rPr>
              <a:t>conditions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enabled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container level,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breakpoint </a:t>
            </a:r>
            <a:r>
              <a:rPr sz="2000" spc="-5" dirty="0">
                <a:latin typeface="Calibri"/>
                <a:cs typeface="Calibri"/>
              </a:rPr>
              <a:t>icon appears </a:t>
            </a:r>
            <a:r>
              <a:rPr sz="2000" spc="-10" dirty="0">
                <a:latin typeface="Calibri"/>
                <a:cs typeface="Calibri"/>
              </a:rPr>
              <a:t>next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spc="-10" dirty="0">
                <a:latin typeface="Calibri"/>
                <a:cs typeface="Calibri"/>
              </a:rPr>
              <a:t>container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design  </a:t>
            </a:r>
            <a:r>
              <a:rPr sz="2000" spc="-10" dirty="0">
                <a:latin typeface="Calibri"/>
                <a:cs typeface="Calibri"/>
              </a:rPr>
              <a:t>surface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4965" marR="335915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break </a:t>
            </a:r>
            <a:r>
              <a:rPr sz="2000" spc="-5" dirty="0">
                <a:latin typeface="Calibri"/>
                <a:cs typeface="Calibri"/>
              </a:rPr>
              <a:t>conditions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enabled 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package,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breakpoint </a:t>
            </a:r>
            <a:r>
              <a:rPr sz="2000" spc="-5" dirty="0">
                <a:latin typeface="Calibri"/>
                <a:cs typeface="Calibri"/>
              </a:rPr>
              <a:t>icon  appears 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label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Control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1351915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When a </a:t>
            </a:r>
            <a:r>
              <a:rPr sz="2000" spc="-10" dirty="0">
                <a:latin typeface="Calibri"/>
                <a:cs typeface="Calibri"/>
              </a:rPr>
              <a:t>breakpoint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hit, the </a:t>
            </a:r>
            <a:r>
              <a:rPr sz="2000" spc="-10" dirty="0">
                <a:latin typeface="Calibri"/>
                <a:cs typeface="Calibri"/>
              </a:rPr>
              <a:t>breakpoint </a:t>
            </a:r>
            <a:r>
              <a:rPr sz="2000" spc="-5" dirty="0">
                <a:latin typeface="Calibri"/>
                <a:cs typeface="Calibri"/>
              </a:rPr>
              <a:t>icon changes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help 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identify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source 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breakpoint.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54177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Enabling</a:t>
            </a:r>
            <a:r>
              <a:rPr spc="10" dirty="0"/>
              <a:t> </a:t>
            </a:r>
            <a:r>
              <a:rPr spc="-10" dirty="0"/>
              <a:t>Breakpoints</a:t>
            </a:r>
          </a:p>
        </p:txBody>
      </p:sp>
      <p:sp>
        <p:nvSpPr>
          <p:cNvPr id="8" name="object 8"/>
          <p:cNvSpPr/>
          <p:nvPr/>
        </p:nvSpPr>
        <p:spPr>
          <a:xfrm>
            <a:off x="3200400" y="1295400"/>
            <a:ext cx="5533643" cy="3477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3540" y="1494356"/>
            <a:ext cx="2578735" cy="307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When a </a:t>
            </a:r>
            <a:r>
              <a:rPr sz="2000" spc="-10" dirty="0">
                <a:latin typeface="Calibri"/>
                <a:cs typeface="Calibri"/>
              </a:rPr>
              <a:t>breakpoint </a:t>
            </a:r>
            <a:r>
              <a:rPr sz="2000" spc="-5" dirty="0">
                <a:latin typeface="Calibri"/>
                <a:cs typeface="Calibri"/>
              </a:rPr>
              <a:t>is  </a:t>
            </a:r>
            <a:r>
              <a:rPr sz="2000" dirty="0">
                <a:latin typeface="Calibri"/>
                <a:cs typeface="Calibri"/>
              </a:rPr>
              <a:t>hit, the </a:t>
            </a:r>
            <a:r>
              <a:rPr sz="2000" spc="-10" dirty="0">
                <a:latin typeface="Calibri"/>
                <a:cs typeface="Calibri"/>
              </a:rPr>
              <a:t>breakpoint  </a:t>
            </a:r>
            <a:r>
              <a:rPr sz="2000" spc="-5" dirty="0">
                <a:latin typeface="Calibri"/>
                <a:cs typeface="Calibri"/>
              </a:rPr>
              <a:t>icon changes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helps 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identify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source  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breakpoint.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>
              <a:latin typeface="Times New Roman"/>
              <a:cs typeface="Times New Roman"/>
            </a:endParaRPr>
          </a:p>
          <a:p>
            <a:pPr marL="355600" marR="145415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Breakpoints can </a:t>
            </a:r>
            <a:r>
              <a:rPr sz="2000" dirty="0">
                <a:latin typeface="Calibri"/>
                <a:cs typeface="Calibri"/>
              </a:rPr>
              <a:t>be  added, </a:t>
            </a:r>
            <a:r>
              <a:rPr sz="2000" spc="-10" dirty="0">
                <a:latin typeface="Calibri"/>
                <a:cs typeface="Calibri"/>
              </a:rPr>
              <a:t>deleted, </a:t>
            </a:r>
            <a:r>
              <a:rPr sz="2000" dirty="0">
                <a:latin typeface="Calibri"/>
                <a:cs typeface="Calibri"/>
              </a:rPr>
              <a:t>and  </a:t>
            </a:r>
            <a:r>
              <a:rPr sz="2000" spc="-5" dirty="0">
                <a:latin typeface="Calibri"/>
                <a:cs typeface="Calibri"/>
              </a:rPr>
              <a:t>changed when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running.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541775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Enabling</a:t>
            </a:r>
            <a:r>
              <a:rPr spc="10" dirty="0"/>
              <a:t> </a:t>
            </a:r>
            <a:r>
              <a:rPr spc="-10" dirty="0"/>
              <a:t>Breakpoints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930656"/>
            <a:ext cx="8012430" cy="2343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9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add </a:t>
            </a:r>
            <a:r>
              <a:rPr sz="2000" spc="-10" dirty="0">
                <a:latin typeface="Calibri"/>
                <a:cs typeface="Calibri"/>
              </a:rPr>
              <a:t>flexibility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power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breakpoint,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modify the </a:t>
            </a:r>
            <a:r>
              <a:rPr sz="2000" spc="-10" dirty="0">
                <a:latin typeface="Calibri"/>
                <a:cs typeface="Calibri"/>
              </a:rPr>
              <a:t>behavior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10" dirty="0">
                <a:latin typeface="Calibri"/>
                <a:cs typeface="Calibri"/>
              </a:rPr>
              <a:t>breakpoint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specifying the </a:t>
            </a:r>
            <a:r>
              <a:rPr sz="2000" spc="-10" dirty="0">
                <a:latin typeface="Calibri"/>
                <a:cs typeface="Calibri"/>
              </a:rPr>
              <a:t>following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options: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355600" marR="3987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hit </a:t>
            </a:r>
            <a:r>
              <a:rPr sz="2000" spc="-10" dirty="0">
                <a:latin typeface="Calibri"/>
                <a:cs typeface="Calibri"/>
              </a:rPr>
              <a:t>count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maximum </a:t>
            </a:r>
            <a:r>
              <a:rPr sz="2000" dirty="0">
                <a:latin typeface="Calibri"/>
                <a:cs typeface="Calibri"/>
              </a:rPr>
              <a:t>number </a:t>
            </a:r>
            <a:r>
              <a:rPr sz="2000" spc="-5" dirty="0">
                <a:latin typeface="Calibri"/>
                <a:cs typeface="Calibri"/>
              </a:rPr>
              <a:t>of times that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break </a:t>
            </a:r>
            <a:r>
              <a:rPr sz="2000" spc="-5" dirty="0">
                <a:latin typeface="Calibri"/>
                <a:cs typeface="Calibri"/>
              </a:rPr>
              <a:t>condition  </a:t>
            </a:r>
            <a:r>
              <a:rPr sz="2000" spc="-10" dirty="0">
                <a:latin typeface="Calibri"/>
                <a:cs typeface="Calibri"/>
              </a:rPr>
              <a:t>occurs </a:t>
            </a:r>
            <a:r>
              <a:rPr sz="2000" spc="-15" dirty="0">
                <a:latin typeface="Calibri"/>
                <a:cs typeface="Calibri"/>
              </a:rPr>
              <a:t>before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suspended.</a:t>
            </a:r>
            <a:endParaRPr sz="2000">
              <a:latin typeface="Calibri"/>
              <a:cs typeface="Calibri"/>
            </a:endParaRPr>
          </a:p>
          <a:p>
            <a:pPr marL="355600" marR="478155" indent="-3429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hit </a:t>
            </a:r>
            <a:r>
              <a:rPr sz="2000" spc="-10" dirty="0">
                <a:latin typeface="Calibri"/>
                <a:cs typeface="Calibri"/>
              </a:rPr>
              <a:t>count </a:t>
            </a:r>
            <a:r>
              <a:rPr sz="2000" dirty="0">
                <a:latin typeface="Calibri"/>
                <a:cs typeface="Calibri"/>
              </a:rPr>
              <a:t>type </a:t>
            </a:r>
            <a:r>
              <a:rPr sz="2000" spc="-5" dirty="0">
                <a:latin typeface="Calibri"/>
                <a:cs typeface="Calibri"/>
              </a:rPr>
              <a:t>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rule that specifies when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break </a:t>
            </a:r>
            <a:r>
              <a:rPr sz="2000" spc="-5" dirty="0">
                <a:latin typeface="Calibri"/>
                <a:cs typeface="Calibri"/>
              </a:rPr>
              <a:t>condition  triggers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breakpoint.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800" y="3581400"/>
            <a:ext cx="6476999" cy="2133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094474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Breakpoint </a:t>
            </a:r>
            <a:r>
              <a:rPr spc="-25" dirty="0"/>
              <a:t>for </a:t>
            </a:r>
            <a:r>
              <a:rPr spc="-15" dirty="0"/>
              <a:t>ForEach </a:t>
            </a:r>
            <a:r>
              <a:rPr spc="-5" dirty="0"/>
              <a:t>Loop</a:t>
            </a:r>
            <a:r>
              <a:rPr spc="60" dirty="0"/>
              <a:t> </a:t>
            </a:r>
            <a:r>
              <a:rPr spc="-15" dirty="0"/>
              <a:t>Container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52576"/>
            <a:ext cx="4378960" cy="42938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20955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Notice that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red </a:t>
            </a:r>
            <a:r>
              <a:rPr sz="2000" dirty="0">
                <a:latin typeface="Calibri"/>
                <a:cs typeface="Calibri"/>
              </a:rPr>
              <a:t>dot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spc="-10" dirty="0">
                <a:latin typeface="Calibri"/>
                <a:cs typeface="Calibri"/>
              </a:rPr>
              <a:t>displayed </a:t>
            </a:r>
            <a:r>
              <a:rPr sz="2000" spc="-5" dirty="0">
                <a:latin typeface="Calibri"/>
                <a:cs typeface="Calibri"/>
              </a:rPr>
              <a:t>on  </a:t>
            </a:r>
            <a:r>
              <a:rPr sz="2000" spc="-10" dirty="0">
                <a:latin typeface="Calibri"/>
                <a:cs typeface="Calibri"/>
              </a:rPr>
              <a:t>For Each </a:t>
            </a:r>
            <a:r>
              <a:rPr sz="2000" spc="-5" dirty="0">
                <a:latin typeface="Calibri"/>
                <a:cs typeface="Calibri"/>
              </a:rPr>
              <a:t>Loop </a:t>
            </a:r>
            <a:r>
              <a:rPr sz="2000" spc="-30" dirty="0">
                <a:latin typeface="Calibri"/>
                <a:cs typeface="Calibri"/>
              </a:rPr>
              <a:t>Container. </a:t>
            </a: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0" dirty="0">
                <a:latin typeface="Calibri"/>
                <a:cs typeface="Calibri"/>
              </a:rPr>
              <a:t>indicates 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breakpoint </a:t>
            </a:r>
            <a:r>
              <a:rPr sz="2000" dirty="0">
                <a:latin typeface="Calibri"/>
                <a:cs typeface="Calibri"/>
              </a:rPr>
              <a:t>has </a:t>
            </a:r>
            <a:r>
              <a:rPr sz="2000" spc="-5" dirty="0">
                <a:latin typeface="Calibri"/>
                <a:cs typeface="Calibri"/>
              </a:rPr>
              <a:t>been set on </a:t>
            </a:r>
            <a:r>
              <a:rPr sz="2000" dirty="0">
                <a:latin typeface="Calibri"/>
                <a:cs typeface="Calibri"/>
              </a:rPr>
              <a:t>this  </a:t>
            </a:r>
            <a:r>
              <a:rPr sz="2000" spc="-30" dirty="0">
                <a:latin typeface="Calibri"/>
                <a:cs typeface="Calibri"/>
              </a:rPr>
              <a:t>Container.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5080" indent="-343535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When </a:t>
            </a:r>
            <a:r>
              <a:rPr sz="2000" spc="-10" dirty="0">
                <a:latin typeface="Calibri"/>
                <a:cs typeface="Calibri"/>
              </a:rPr>
              <a:t>executing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package that  </a:t>
            </a:r>
            <a:r>
              <a:rPr sz="2000" spc="-10" dirty="0">
                <a:latin typeface="Calibri"/>
                <a:cs typeface="Calibri"/>
              </a:rPr>
              <a:t>contains </a:t>
            </a:r>
            <a:r>
              <a:rPr sz="2000" spc="-5" dirty="0">
                <a:latin typeface="Calibri"/>
                <a:cs typeface="Calibri"/>
              </a:rPr>
              <a:t>components with breakpoints  configured, package will show that </a:t>
            </a:r>
            <a:r>
              <a:rPr sz="2000" dirty="0">
                <a:latin typeface="Calibri"/>
                <a:cs typeface="Calibri"/>
              </a:rPr>
              <a:t>the  particular </a:t>
            </a:r>
            <a:r>
              <a:rPr sz="2000" spc="-5" dirty="0">
                <a:latin typeface="Calibri"/>
                <a:cs typeface="Calibri"/>
              </a:rPr>
              <a:t>component </a:t>
            </a:r>
            <a:r>
              <a:rPr sz="2000" dirty="0">
                <a:latin typeface="Calibri"/>
                <a:cs typeface="Calibri"/>
              </a:rPr>
              <a:t>has </a:t>
            </a:r>
            <a:r>
              <a:rPr sz="2000" spc="-10" dirty="0">
                <a:latin typeface="Calibri"/>
                <a:cs typeface="Calibri"/>
              </a:rPr>
              <a:t>stopped </a:t>
            </a:r>
            <a:r>
              <a:rPr sz="2000" spc="-15" dirty="0">
                <a:latin typeface="Calibri"/>
                <a:cs typeface="Calibri"/>
              </a:rPr>
              <a:t>at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configured </a:t>
            </a:r>
            <a:r>
              <a:rPr sz="2000" spc="-10" dirty="0">
                <a:latin typeface="Calibri"/>
                <a:cs typeface="Calibri"/>
              </a:rPr>
              <a:t>breakpoint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adding a  </a:t>
            </a:r>
            <a:r>
              <a:rPr sz="2000" spc="-10" dirty="0">
                <a:latin typeface="Calibri"/>
                <a:cs typeface="Calibri"/>
              </a:rPr>
              <a:t>yellow </a:t>
            </a:r>
            <a:r>
              <a:rPr sz="2000" spc="-15" dirty="0">
                <a:latin typeface="Calibri"/>
                <a:cs typeface="Calibri"/>
              </a:rPr>
              <a:t>arrow 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inside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red  </a:t>
            </a:r>
            <a:r>
              <a:rPr sz="2000" dirty="0">
                <a:latin typeface="Calibri"/>
                <a:cs typeface="Calibri"/>
              </a:rPr>
              <a:t>dot </a:t>
            </a:r>
            <a:r>
              <a:rPr sz="2000" spc="-5" dirty="0">
                <a:latin typeface="Calibri"/>
                <a:cs typeface="Calibri"/>
              </a:rPr>
              <a:t>that is </a:t>
            </a:r>
            <a:r>
              <a:rPr sz="2000" dirty="0">
                <a:latin typeface="Calibri"/>
                <a:cs typeface="Calibri"/>
              </a:rPr>
              <a:t>place </a:t>
            </a:r>
            <a:r>
              <a:rPr sz="2000" spc="-5" dirty="0">
                <a:latin typeface="Calibri"/>
                <a:cs typeface="Calibri"/>
              </a:rPr>
              <a:t>on that component  </a:t>
            </a:r>
            <a:r>
              <a:rPr sz="2000" spc="-10" dirty="0">
                <a:latin typeface="Calibri"/>
                <a:cs typeface="Calibri"/>
              </a:rPr>
              <a:t>(to indicate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is in  </a:t>
            </a:r>
            <a:r>
              <a:rPr sz="2000" spc="-10" dirty="0">
                <a:latin typeface="Calibri"/>
                <a:cs typeface="Calibri"/>
              </a:rPr>
              <a:t>break </a:t>
            </a:r>
            <a:r>
              <a:rPr sz="2000" spc="-5" dirty="0">
                <a:latin typeface="Calibri"/>
                <a:cs typeface="Calibri"/>
              </a:rPr>
              <a:t>mode </a:t>
            </a:r>
            <a:r>
              <a:rPr sz="2000" dirty="0">
                <a:latin typeface="Calibri"/>
                <a:cs typeface="Calibri"/>
              </a:rPr>
              <a:t>and has </a:t>
            </a:r>
            <a:r>
              <a:rPr sz="2000" spc="-5" dirty="0">
                <a:latin typeface="Calibri"/>
                <a:cs typeface="Calibri"/>
              </a:rPr>
              <a:t>halted </a:t>
            </a:r>
            <a:r>
              <a:rPr sz="2000" spc="-15" dirty="0">
                <a:latin typeface="Calibri"/>
                <a:cs typeface="Calibri"/>
              </a:rPr>
              <a:t>at </a:t>
            </a:r>
            <a:r>
              <a:rPr sz="2000" dirty="0">
                <a:latin typeface="Calibri"/>
                <a:cs typeface="Calibri"/>
              </a:rPr>
              <a:t>this  </a:t>
            </a:r>
            <a:r>
              <a:rPr sz="2000" spc="-5" dirty="0">
                <a:latin typeface="Calibri"/>
                <a:cs typeface="Calibri"/>
              </a:rPr>
              <a:t>task).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03847" y="903732"/>
            <a:ext cx="2261603" cy="29824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7028" y="2514600"/>
            <a:ext cx="2138171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2046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BIDS</a:t>
            </a:r>
            <a:r>
              <a:rPr spc="5" dirty="0"/>
              <a:t> </a:t>
            </a:r>
            <a:r>
              <a:rPr spc="-20" dirty="0"/>
              <a:t>Layout</a:t>
            </a:r>
          </a:p>
        </p:txBody>
      </p:sp>
      <p:sp>
        <p:nvSpPr>
          <p:cNvPr id="8" name="object 8"/>
          <p:cNvSpPr/>
          <p:nvPr/>
        </p:nvSpPr>
        <p:spPr>
          <a:xfrm>
            <a:off x="609600" y="1219200"/>
            <a:ext cx="7706867" cy="4419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29627" y="2377439"/>
            <a:ext cx="315467" cy="9631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7361" y="2541016"/>
            <a:ext cx="0" cy="736600"/>
          </a:xfrm>
          <a:custGeom>
            <a:avLst/>
            <a:gdLst/>
            <a:ahLst/>
            <a:cxnLst/>
            <a:rect l="l" t="t" r="r" b="b"/>
            <a:pathLst>
              <a:path h="736600">
                <a:moveTo>
                  <a:pt x="0" y="736346"/>
                </a:moveTo>
                <a:lnTo>
                  <a:pt x="0" y="0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42028" y="2541008"/>
            <a:ext cx="90805" cy="78105"/>
          </a:xfrm>
          <a:custGeom>
            <a:avLst/>
            <a:gdLst/>
            <a:ahLst/>
            <a:cxnLst/>
            <a:rect l="l" t="t" r="r" b="b"/>
            <a:pathLst>
              <a:path w="90804" h="78105">
                <a:moveTo>
                  <a:pt x="90677" y="77724"/>
                </a:moveTo>
                <a:lnTo>
                  <a:pt x="45338" y="0"/>
                </a:lnTo>
                <a:lnTo>
                  <a:pt x="0" y="77724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60540" y="3306048"/>
            <a:ext cx="1620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Solution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Explorer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48227" y="5120640"/>
            <a:ext cx="315467" cy="9631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05961" y="5284215"/>
            <a:ext cx="0" cy="736600"/>
          </a:xfrm>
          <a:custGeom>
            <a:avLst/>
            <a:gdLst/>
            <a:ahLst/>
            <a:cxnLst/>
            <a:rect l="l" t="t" r="r" b="b"/>
            <a:pathLst>
              <a:path h="736600">
                <a:moveTo>
                  <a:pt x="0" y="736345"/>
                </a:moveTo>
                <a:lnTo>
                  <a:pt x="0" y="0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60627" y="5284208"/>
            <a:ext cx="90805" cy="78105"/>
          </a:xfrm>
          <a:custGeom>
            <a:avLst/>
            <a:gdLst/>
            <a:ahLst/>
            <a:cxnLst/>
            <a:rect l="l" t="t" r="r" b="b"/>
            <a:pathLst>
              <a:path w="90804" h="78104">
                <a:moveTo>
                  <a:pt x="90677" y="77724"/>
                </a:moveTo>
                <a:lnTo>
                  <a:pt x="45338" y="0"/>
                </a:lnTo>
                <a:lnTo>
                  <a:pt x="0" y="77724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517139" y="6062388"/>
            <a:ext cx="206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Connection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Managers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17139" y="3490638"/>
            <a:ext cx="744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Toolbox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95043" y="3520439"/>
            <a:ext cx="861059" cy="3154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8427" y="3658361"/>
            <a:ext cx="635635" cy="0"/>
          </a:xfrm>
          <a:custGeom>
            <a:avLst/>
            <a:gdLst/>
            <a:ahLst/>
            <a:cxnLst/>
            <a:rect l="l" t="t" r="r" b="b"/>
            <a:pathLst>
              <a:path w="635635">
                <a:moveTo>
                  <a:pt x="635304" y="0"/>
                </a:moveTo>
                <a:lnTo>
                  <a:pt x="0" y="0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78424" y="3613019"/>
            <a:ext cx="78105" cy="90805"/>
          </a:xfrm>
          <a:custGeom>
            <a:avLst/>
            <a:gdLst/>
            <a:ahLst/>
            <a:cxnLst/>
            <a:rect l="l" t="t" r="r" b="b"/>
            <a:pathLst>
              <a:path w="78105" h="90804">
                <a:moveTo>
                  <a:pt x="77724" y="0"/>
                </a:moveTo>
                <a:lnTo>
                  <a:pt x="0" y="45339"/>
                </a:lnTo>
                <a:lnTo>
                  <a:pt x="77724" y="90678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14827" y="1767852"/>
            <a:ext cx="315467" cy="9631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2561" y="1931416"/>
            <a:ext cx="0" cy="736600"/>
          </a:xfrm>
          <a:custGeom>
            <a:avLst/>
            <a:gdLst/>
            <a:ahLst/>
            <a:cxnLst/>
            <a:rect l="l" t="t" r="r" b="b"/>
            <a:pathLst>
              <a:path h="736600">
                <a:moveTo>
                  <a:pt x="0" y="736346"/>
                </a:moveTo>
                <a:lnTo>
                  <a:pt x="0" y="0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27228" y="1931408"/>
            <a:ext cx="90805" cy="78105"/>
          </a:xfrm>
          <a:custGeom>
            <a:avLst/>
            <a:gdLst/>
            <a:ahLst/>
            <a:cxnLst/>
            <a:rect l="l" t="t" r="r" b="b"/>
            <a:pathLst>
              <a:path w="90805" h="78105">
                <a:moveTo>
                  <a:pt x="90677" y="77724"/>
                </a:moveTo>
                <a:lnTo>
                  <a:pt x="45338" y="0"/>
                </a:lnTo>
                <a:lnTo>
                  <a:pt x="0" y="77724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23232" y="3031235"/>
            <a:ext cx="926591" cy="8199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00518" y="3185756"/>
            <a:ext cx="699135" cy="593090"/>
          </a:xfrm>
          <a:custGeom>
            <a:avLst/>
            <a:gdLst/>
            <a:ahLst/>
            <a:cxnLst/>
            <a:rect l="l" t="t" r="r" b="b"/>
            <a:pathLst>
              <a:path w="699135" h="593089">
                <a:moveTo>
                  <a:pt x="698652" y="593001"/>
                </a:moveTo>
                <a:lnTo>
                  <a:pt x="0" y="0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00523" y="3185758"/>
            <a:ext cx="88900" cy="85090"/>
          </a:xfrm>
          <a:custGeom>
            <a:avLst/>
            <a:gdLst/>
            <a:ahLst/>
            <a:cxnLst/>
            <a:rect l="l" t="t" r="r" b="b"/>
            <a:pathLst>
              <a:path w="88900" h="85089">
                <a:moveTo>
                  <a:pt x="29908" y="84861"/>
                </a:moveTo>
                <a:lnTo>
                  <a:pt x="0" y="0"/>
                </a:lnTo>
                <a:lnTo>
                  <a:pt x="88595" y="15735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260340" y="3835237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Control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Flow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17139" y="2761046"/>
            <a:ext cx="949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Flow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17340" y="1313322"/>
            <a:ext cx="943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Menu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92779" y="1342644"/>
            <a:ext cx="861060" cy="3154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76162" y="1480566"/>
            <a:ext cx="635635" cy="0"/>
          </a:xfrm>
          <a:custGeom>
            <a:avLst/>
            <a:gdLst/>
            <a:ahLst/>
            <a:cxnLst/>
            <a:rect l="l" t="t" r="r" b="b"/>
            <a:pathLst>
              <a:path w="635635">
                <a:moveTo>
                  <a:pt x="635304" y="0"/>
                </a:moveTo>
                <a:lnTo>
                  <a:pt x="0" y="0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376160" y="1435223"/>
            <a:ext cx="78105" cy="90805"/>
          </a:xfrm>
          <a:custGeom>
            <a:avLst/>
            <a:gdLst/>
            <a:ahLst/>
            <a:cxnLst/>
            <a:rect l="l" t="t" r="r" b="b"/>
            <a:pathLst>
              <a:path w="78104" h="90805">
                <a:moveTo>
                  <a:pt x="77724" y="0"/>
                </a:moveTo>
                <a:lnTo>
                  <a:pt x="0" y="45339"/>
                </a:lnTo>
                <a:lnTo>
                  <a:pt x="77724" y="90678"/>
                </a:lnTo>
              </a:path>
            </a:pathLst>
          </a:custGeom>
          <a:ln w="25908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96467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Progress Reporting </a:t>
            </a:r>
            <a:r>
              <a:rPr spc="-5" dirty="0"/>
              <a:t>- Debugging </a:t>
            </a:r>
            <a:r>
              <a:rPr spc="-20" dirty="0"/>
              <a:t>Control</a:t>
            </a:r>
            <a:r>
              <a:rPr spc="120" dirty="0"/>
              <a:t> </a:t>
            </a:r>
            <a:r>
              <a:rPr spc="-10" dirty="0"/>
              <a:t>Flow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7340" y="979423"/>
            <a:ext cx="4404360" cy="471614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55600" marR="205104" indent="-342900">
              <a:lnSpc>
                <a:spcPts val="2050"/>
              </a:lnSpc>
              <a:spcBef>
                <a:spcPts val="35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SSIS Designer includes </a:t>
            </a:r>
            <a:r>
              <a:rPr sz="1900" spc="-10" dirty="0">
                <a:latin typeface="Calibri"/>
                <a:cs typeface="Calibri"/>
              </a:rPr>
              <a:t>two </a:t>
            </a:r>
            <a:r>
              <a:rPr sz="1900" spc="-5" dirty="0">
                <a:latin typeface="Calibri"/>
                <a:cs typeface="Calibri"/>
              </a:rPr>
              <a:t>types of  </a:t>
            </a:r>
            <a:r>
              <a:rPr sz="1900" spc="-15" dirty="0">
                <a:latin typeface="Calibri"/>
                <a:cs typeface="Calibri"/>
              </a:rPr>
              <a:t>progress </a:t>
            </a:r>
            <a:r>
              <a:rPr sz="1900" spc="-10" dirty="0">
                <a:latin typeface="Calibri"/>
                <a:cs typeface="Calibri"/>
              </a:rPr>
              <a:t>reporting: color-coding </a:t>
            </a:r>
            <a:r>
              <a:rPr sz="1900" spc="-5" dirty="0">
                <a:latin typeface="Calibri"/>
                <a:cs typeface="Calibri"/>
              </a:rPr>
              <a:t>on the  design </a:t>
            </a:r>
            <a:r>
              <a:rPr sz="1900" spc="-10" dirty="0">
                <a:latin typeface="Calibri"/>
                <a:cs typeface="Calibri"/>
              </a:rPr>
              <a:t>surface </a:t>
            </a:r>
            <a:r>
              <a:rPr sz="1900" spc="-5" dirty="0">
                <a:latin typeface="Calibri"/>
                <a:cs typeface="Calibri"/>
              </a:rPr>
              <a:t>of the </a:t>
            </a:r>
            <a:r>
              <a:rPr sz="1900" b="1" spc="-10" dirty="0">
                <a:latin typeface="Calibri"/>
                <a:cs typeface="Calibri"/>
              </a:rPr>
              <a:t>Control </a:t>
            </a:r>
            <a:r>
              <a:rPr sz="1900" b="1" spc="-5" dirty="0">
                <a:latin typeface="Calibri"/>
                <a:cs typeface="Calibri"/>
              </a:rPr>
              <a:t>Flow </a:t>
            </a:r>
            <a:r>
              <a:rPr sz="1900" spc="-10" dirty="0">
                <a:latin typeface="Calibri"/>
                <a:cs typeface="Calibri"/>
              </a:rPr>
              <a:t>tab,  </a:t>
            </a:r>
            <a:r>
              <a:rPr sz="1900" spc="-5" dirty="0">
                <a:latin typeface="Calibri"/>
                <a:cs typeface="Calibri"/>
              </a:rPr>
              <a:t>and </a:t>
            </a:r>
            <a:r>
              <a:rPr sz="1900" spc="-15" dirty="0">
                <a:latin typeface="Calibri"/>
                <a:cs typeface="Calibri"/>
              </a:rPr>
              <a:t>progress </a:t>
            </a:r>
            <a:r>
              <a:rPr sz="1900" spc="-10" dirty="0">
                <a:latin typeface="Calibri"/>
                <a:cs typeface="Calibri"/>
              </a:rPr>
              <a:t>messages</a:t>
            </a:r>
            <a:r>
              <a:rPr sz="1900" spc="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on</a:t>
            </a:r>
            <a:endParaRPr sz="1900">
              <a:latin typeface="Calibri"/>
              <a:cs typeface="Calibri"/>
            </a:endParaRPr>
          </a:p>
          <a:p>
            <a:pPr marL="355600">
              <a:lnSpc>
                <a:spcPts val="2025"/>
              </a:lnSpc>
            </a:pP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b="1" spc="-10" dirty="0">
                <a:latin typeface="Calibri"/>
                <a:cs typeface="Calibri"/>
              </a:rPr>
              <a:t>Progress</a:t>
            </a:r>
            <a:r>
              <a:rPr sz="1900" b="1" spc="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tab.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05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Calibri"/>
                <a:cs typeface="Calibri"/>
              </a:rPr>
              <a:t>When a </a:t>
            </a:r>
            <a:r>
              <a:rPr sz="1900" spc="-15" dirty="0">
                <a:latin typeface="Calibri"/>
                <a:cs typeface="Calibri"/>
              </a:rPr>
              <a:t>package </a:t>
            </a:r>
            <a:r>
              <a:rPr sz="1900" spc="-5" dirty="0">
                <a:latin typeface="Calibri"/>
                <a:cs typeface="Calibri"/>
              </a:rPr>
              <a:t>is </a:t>
            </a:r>
            <a:r>
              <a:rPr sz="1900" spc="-15" dirty="0">
                <a:latin typeface="Calibri"/>
                <a:cs typeface="Calibri"/>
              </a:rPr>
              <a:t>executed, </a:t>
            </a:r>
            <a:r>
              <a:rPr sz="1900" spc="-5" dirty="0">
                <a:latin typeface="Calibri"/>
                <a:cs typeface="Calibri"/>
              </a:rPr>
              <a:t>SSIS  Designer depicts </a:t>
            </a:r>
            <a:r>
              <a:rPr sz="1900" spc="-15" dirty="0">
                <a:latin typeface="Calibri"/>
                <a:cs typeface="Calibri"/>
              </a:rPr>
              <a:t>execution progress </a:t>
            </a:r>
            <a:r>
              <a:rPr sz="1900" spc="-10" dirty="0">
                <a:latin typeface="Calibri"/>
                <a:cs typeface="Calibri"/>
              </a:rPr>
              <a:t>by  displaying </a:t>
            </a:r>
            <a:r>
              <a:rPr sz="1900" spc="-5" dirty="0">
                <a:latin typeface="Calibri"/>
                <a:cs typeface="Calibri"/>
              </a:rPr>
              <a:t>each </a:t>
            </a:r>
            <a:r>
              <a:rPr sz="1900" spc="-10" dirty="0">
                <a:latin typeface="Calibri"/>
                <a:cs typeface="Calibri"/>
              </a:rPr>
              <a:t>task </a:t>
            </a:r>
            <a:r>
              <a:rPr sz="1900" spc="-5" dirty="0">
                <a:latin typeface="Calibri"/>
                <a:cs typeface="Calibri"/>
              </a:rPr>
              <a:t>or </a:t>
            </a:r>
            <a:r>
              <a:rPr sz="1900" spc="-10" dirty="0">
                <a:latin typeface="Calibri"/>
                <a:cs typeface="Calibri"/>
              </a:rPr>
              <a:t>container </a:t>
            </a:r>
            <a:r>
              <a:rPr sz="1900" spc="-5" dirty="0">
                <a:latin typeface="Calibri"/>
                <a:cs typeface="Calibri"/>
              </a:rPr>
              <a:t>using a  </a:t>
            </a:r>
            <a:r>
              <a:rPr sz="1900" spc="-10" dirty="0">
                <a:latin typeface="Calibri"/>
                <a:cs typeface="Calibri"/>
              </a:rPr>
              <a:t>color that indicates </a:t>
            </a:r>
            <a:r>
              <a:rPr sz="1900" spc="-15" dirty="0">
                <a:latin typeface="Calibri"/>
                <a:cs typeface="Calibri"/>
              </a:rPr>
              <a:t>execution status.  </a:t>
            </a:r>
            <a:r>
              <a:rPr sz="1900" spc="-10" dirty="0">
                <a:latin typeface="Calibri"/>
                <a:cs typeface="Calibri"/>
              </a:rPr>
              <a:t>Color determines </a:t>
            </a:r>
            <a:r>
              <a:rPr sz="1900" spc="-5" dirty="0">
                <a:latin typeface="Calibri"/>
                <a:cs typeface="Calibri"/>
              </a:rPr>
              <a:t>whether the </a:t>
            </a:r>
            <a:r>
              <a:rPr sz="1900" spc="-10" dirty="0">
                <a:latin typeface="Calibri"/>
                <a:cs typeface="Calibri"/>
              </a:rPr>
              <a:t>element </a:t>
            </a:r>
            <a:r>
              <a:rPr sz="1900" spc="-5" dirty="0">
                <a:latin typeface="Calibri"/>
                <a:cs typeface="Calibri"/>
              </a:rPr>
              <a:t>is  </a:t>
            </a:r>
            <a:r>
              <a:rPr sz="1900" spc="-10" dirty="0">
                <a:latin typeface="Calibri"/>
                <a:cs typeface="Calibri"/>
              </a:rPr>
              <a:t>waiting </a:t>
            </a:r>
            <a:r>
              <a:rPr sz="1900" spc="-15" dirty="0">
                <a:latin typeface="Calibri"/>
                <a:cs typeface="Calibri"/>
              </a:rPr>
              <a:t>to </a:t>
            </a:r>
            <a:r>
              <a:rPr sz="1900" spc="-10" dirty="0">
                <a:latin typeface="Calibri"/>
                <a:cs typeface="Calibri"/>
              </a:rPr>
              <a:t>run, currently </a:t>
            </a:r>
            <a:r>
              <a:rPr sz="1900" spc="-5" dirty="0">
                <a:latin typeface="Calibri"/>
                <a:cs typeface="Calibri"/>
              </a:rPr>
              <a:t>running, has  </a:t>
            </a:r>
            <a:r>
              <a:rPr sz="1900" spc="-10" dirty="0">
                <a:latin typeface="Calibri"/>
                <a:cs typeface="Calibri"/>
              </a:rPr>
              <a:t>completed </a:t>
            </a:r>
            <a:r>
              <a:rPr sz="1900" spc="-15" dirty="0">
                <a:latin typeface="Calibri"/>
                <a:cs typeface="Calibri"/>
              </a:rPr>
              <a:t>successfully, </a:t>
            </a:r>
            <a:r>
              <a:rPr sz="1900" spc="-5" dirty="0">
                <a:latin typeface="Calibri"/>
                <a:cs typeface="Calibri"/>
              </a:rPr>
              <a:t>or has ended  </a:t>
            </a:r>
            <a:r>
              <a:rPr sz="1900" spc="-15" dirty="0">
                <a:latin typeface="Calibri"/>
                <a:cs typeface="Calibri"/>
              </a:rPr>
              <a:t>unsuccessfully.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354965" marR="185420" indent="-342900">
              <a:lnSpc>
                <a:spcPts val="205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Calibri"/>
                <a:cs typeface="Calibri"/>
              </a:rPr>
              <a:t>After </a:t>
            </a:r>
            <a:r>
              <a:rPr sz="1900" spc="-15" dirty="0">
                <a:latin typeface="Calibri"/>
                <a:cs typeface="Calibri"/>
              </a:rPr>
              <a:t>package execution </a:t>
            </a:r>
            <a:r>
              <a:rPr sz="1900" spc="-5" dirty="0">
                <a:latin typeface="Calibri"/>
                <a:cs typeface="Calibri"/>
              </a:rPr>
              <a:t>is </a:t>
            </a:r>
            <a:r>
              <a:rPr sz="1900" spc="-15" dirty="0">
                <a:latin typeface="Calibri"/>
                <a:cs typeface="Calibri"/>
              </a:rPr>
              <a:t>stopped, </a:t>
            </a:r>
            <a:r>
              <a:rPr sz="1900" spc="-5" dirty="0">
                <a:latin typeface="Calibri"/>
                <a:cs typeface="Calibri"/>
              </a:rPr>
              <a:t>the  </a:t>
            </a:r>
            <a:r>
              <a:rPr sz="1900" spc="-10" dirty="0">
                <a:latin typeface="Calibri"/>
                <a:cs typeface="Calibri"/>
              </a:rPr>
              <a:t>color-coding</a:t>
            </a:r>
            <a:r>
              <a:rPr sz="1900" spc="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disappears.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93208" y="990600"/>
            <a:ext cx="3517391" cy="2729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33544" y="4114800"/>
            <a:ext cx="4258055" cy="1409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653491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Debug Window </a:t>
            </a:r>
            <a:r>
              <a:rPr spc="-5" dirty="0"/>
              <a:t>– Debugging </a:t>
            </a:r>
            <a:r>
              <a:rPr spc="-20" dirty="0"/>
              <a:t>Control</a:t>
            </a:r>
            <a:r>
              <a:rPr spc="125" dirty="0"/>
              <a:t> </a:t>
            </a:r>
            <a:r>
              <a:rPr spc="-10" dirty="0"/>
              <a:t>Flow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2911856"/>
            <a:ext cx="800227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Breakpoints window </a:t>
            </a:r>
            <a:r>
              <a:rPr sz="2000" spc="-10" dirty="0">
                <a:latin typeface="Calibri"/>
                <a:cs typeface="Calibri"/>
              </a:rPr>
              <a:t>provides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list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breakpoints </a:t>
            </a:r>
            <a:r>
              <a:rPr sz="2000" spc="-10" dirty="0">
                <a:latin typeface="Calibri"/>
                <a:cs typeface="Calibri"/>
              </a:rPr>
              <a:t>currently </a:t>
            </a:r>
            <a:r>
              <a:rPr sz="2000" spc="-5" dirty="0">
                <a:latin typeface="Calibri"/>
                <a:cs typeface="Calibri"/>
              </a:rPr>
              <a:t>set in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package. </a:t>
            </a: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spc="-10" dirty="0">
                <a:latin typeface="Calibri"/>
                <a:cs typeface="Calibri"/>
              </a:rPr>
              <a:t>activate, deactivate,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0" dirty="0">
                <a:latin typeface="Calibri"/>
                <a:cs typeface="Calibri"/>
              </a:rPr>
              <a:t>delete </a:t>
            </a:r>
            <a:r>
              <a:rPr sz="2000" spc="-5" dirty="0">
                <a:latin typeface="Calibri"/>
                <a:cs typeface="Calibri"/>
              </a:rPr>
              <a:t>breakpoints by using 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25" dirty="0">
                <a:latin typeface="Calibri"/>
                <a:cs typeface="Calibri"/>
              </a:rPr>
              <a:t>window. </a:t>
            </a: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can also </a:t>
            </a:r>
            <a:r>
              <a:rPr sz="2000" dirty="0">
                <a:latin typeface="Calibri"/>
                <a:cs typeface="Calibri"/>
              </a:rPr>
              <a:t>modify the </a:t>
            </a:r>
            <a:r>
              <a:rPr sz="2000" spc="-10" dirty="0">
                <a:latin typeface="Calibri"/>
                <a:cs typeface="Calibri"/>
              </a:rPr>
              <a:t>break </a:t>
            </a:r>
            <a:r>
              <a:rPr sz="2000" spc="-5" dirty="0">
                <a:latin typeface="Calibri"/>
                <a:cs typeface="Calibri"/>
              </a:rPr>
              <a:t>condition of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10" dirty="0">
                <a:latin typeface="Calibri"/>
                <a:cs typeface="Calibri"/>
              </a:rPr>
              <a:t>breakpoint  through </a:t>
            </a: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window.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3400" y="1143000"/>
            <a:ext cx="8077199" cy="1447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3570731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Debugging </a:t>
            </a:r>
            <a:r>
              <a:rPr spc="-20" dirty="0"/>
              <a:t>Data</a:t>
            </a:r>
            <a:r>
              <a:rPr spc="35" dirty="0"/>
              <a:t> </a:t>
            </a:r>
            <a:r>
              <a:rPr spc="-10" dirty="0"/>
              <a:t>Flow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52576"/>
            <a:ext cx="7944484" cy="50863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889635" indent="-342900">
              <a:lnSpc>
                <a:spcPts val="2160"/>
              </a:lnSpc>
              <a:spcBef>
                <a:spcPts val="3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When </a:t>
            </a:r>
            <a:r>
              <a:rPr sz="2000" spc="-5" dirty="0">
                <a:latin typeface="Calibri"/>
                <a:cs typeface="Calibri"/>
              </a:rPr>
              <a:t>your </a:t>
            </a:r>
            <a:r>
              <a:rPr sz="2000" spc="-10" dirty="0">
                <a:latin typeface="Calibri"/>
                <a:cs typeface="Calibri"/>
              </a:rPr>
              <a:t>package encounters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following </a:t>
            </a:r>
            <a:r>
              <a:rPr sz="2000" spc="-5" dirty="0">
                <a:latin typeface="Calibri"/>
                <a:cs typeface="Calibri"/>
              </a:rPr>
              <a:t>issues,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need </a:t>
            </a:r>
            <a:r>
              <a:rPr sz="2000" spc="-15" dirty="0">
                <a:latin typeface="Calibri"/>
                <a:cs typeface="Calibri"/>
              </a:rPr>
              <a:t>to  </a:t>
            </a:r>
            <a:r>
              <a:rPr sz="2000" spc="-20" dirty="0">
                <a:latin typeface="Calibri"/>
                <a:cs typeface="Calibri"/>
              </a:rPr>
              <a:t>investigate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task: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537845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spc="-10" dirty="0">
                <a:latin typeface="Calibri"/>
                <a:cs typeface="Calibri"/>
              </a:rPr>
              <a:t>task </a:t>
            </a:r>
            <a:r>
              <a:rPr sz="2000" spc="-5" dirty="0">
                <a:latin typeface="Calibri"/>
                <a:cs typeface="Calibri"/>
              </a:rPr>
              <a:t>produces </a:t>
            </a:r>
            <a:r>
              <a:rPr sz="2000" dirty="0">
                <a:latin typeface="Calibri"/>
                <a:cs typeface="Calibri"/>
              </a:rPr>
              <a:t>no </a:t>
            </a:r>
            <a:r>
              <a:rPr sz="2000" spc="-10" dirty="0">
                <a:latin typeface="Calibri"/>
                <a:cs typeface="Calibri"/>
              </a:rPr>
              <a:t>result data, </a:t>
            </a:r>
            <a:r>
              <a:rPr sz="2000" spc="-5" dirty="0">
                <a:latin typeface="Calibri"/>
                <a:cs typeface="Calibri"/>
              </a:rPr>
              <a:t>or it produces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wrong  </a:t>
            </a:r>
            <a:r>
              <a:rPr sz="2000" dirty="0">
                <a:latin typeface="Calibri"/>
                <a:cs typeface="Calibri"/>
              </a:rPr>
              <a:t>number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records. </a:t>
            </a: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10" dirty="0">
                <a:latin typeface="Calibri"/>
                <a:cs typeface="Calibri"/>
              </a:rPr>
              <a:t>would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10" dirty="0">
                <a:latin typeface="Calibri"/>
                <a:cs typeface="Calibri"/>
              </a:rPr>
              <a:t>discover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component that is  causing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issue.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5080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task, </a:t>
            </a:r>
            <a:r>
              <a:rPr sz="2000" spc="-10" dirty="0">
                <a:latin typeface="Calibri"/>
                <a:cs typeface="Calibri"/>
              </a:rPr>
              <a:t>unexpected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is produced </a:t>
            </a:r>
            <a:r>
              <a:rPr sz="2000" dirty="0">
                <a:latin typeface="Calibri"/>
                <a:cs typeface="Calibri"/>
              </a:rPr>
              <a:t>during the  </a:t>
            </a:r>
            <a:r>
              <a:rPr sz="2000" spc="-10" dirty="0">
                <a:latin typeface="Calibri"/>
                <a:cs typeface="Calibri"/>
              </a:rPr>
              <a:t>transformation. </a:t>
            </a: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10" dirty="0">
                <a:latin typeface="Calibri"/>
                <a:cs typeface="Calibri"/>
              </a:rPr>
              <a:t>would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suspend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look </a:t>
            </a:r>
            <a:r>
              <a:rPr sz="2000" spc="-15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passed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355600" marR="309245" indent="-342900">
              <a:lnSpc>
                <a:spcPts val="216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might </a:t>
            </a:r>
            <a:r>
              <a:rPr sz="2000" spc="-20" dirty="0">
                <a:latin typeface="Calibri"/>
                <a:cs typeface="Calibri"/>
              </a:rPr>
              <a:t>have </a:t>
            </a:r>
            <a:r>
              <a:rPr sz="2000" spc="-5" dirty="0">
                <a:latin typeface="Calibri"/>
                <a:cs typeface="Calibri"/>
              </a:rPr>
              <a:t>noticed that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5" dirty="0">
                <a:latin typeface="Calibri"/>
                <a:cs typeface="Calibri"/>
              </a:rPr>
              <a:t>Designer doesn't allow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set  breakpoints </a:t>
            </a:r>
            <a:r>
              <a:rPr sz="2000" spc="-15" dirty="0">
                <a:latin typeface="Calibri"/>
                <a:cs typeface="Calibri"/>
              </a:rPr>
              <a:t>to Data </a:t>
            </a:r>
            <a:r>
              <a:rPr sz="2000" spc="-5" dirty="0">
                <a:latin typeface="Calibri"/>
                <a:cs typeface="Calibri"/>
              </a:rPr>
              <a:t>Flow components. This is because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breakpoints  </a:t>
            </a:r>
            <a:r>
              <a:rPr sz="2000" dirty="0">
                <a:latin typeface="Calibri"/>
                <a:cs typeface="Calibri"/>
              </a:rPr>
              <a:t>and debug </a:t>
            </a:r>
            <a:r>
              <a:rPr sz="2000" spc="-5" dirty="0">
                <a:latin typeface="Calibri"/>
                <a:cs typeface="Calibri"/>
              </a:rPr>
              <a:t>windows might </a:t>
            </a:r>
            <a:r>
              <a:rPr sz="2000" dirty="0">
                <a:latin typeface="Calibri"/>
                <a:cs typeface="Calibri"/>
              </a:rPr>
              <a:t>not be </a:t>
            </a:r>
            <a:r>
              <a:rPr sz="2000" spc="-10" dirty="0">
                <a:latin typeface="Calibri"/>
                <a:cs typeface="Calibri"/>
              </a:rPr>
              <a:t>efficient tools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spc="-5" dirty="0">
                <a:latin typeface="Calibri"/>
                <a:cs typeface="Calibri"/>
              </a:rPr>
              <a:t>inspect 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flowing inside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Flow task. </a:t>
            </a:r>
            <a:r>
              <a:rPr sz="2000" spc="-10" dirty="0">
                <a:latin typeface="Calibri"/>
                <a:cs typeface="Calibri"/>
              </a:rPr>
              <a:t>Instead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355600" marR="1788795">
              <a:lnSpc>
                <a:spcPts val="2160"/>
              </a:lnSpc>
            </a:pPr>
            <a:r>
              <a:rPr sz="2000" spc="-5" dirty="0">
                <a:latin typeface="Calibri"/>
                <a:cs typeface="Calibri"/>
              </a:rPr>
              <a:t>breakpoints </a:t>
            </a:r>
            <a:r>
              <a:rPr sz="2000" dirty="0">
                <a:latin typeface="Calibri"/>
                <a:cs typeface="Calibri"/>
              </a:rPr>
              <a:t>and debug </a:t>
            </a:r>
            <a:r>
              <a:rPr sz="2000" spc="-5" dirty="0">
                <a:latin typeface="Calibri"/>
                <a:cs typeface="Calibri"/>
              </a:rPr>
              <a:t>windows,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5" dirty="0">
                <a:latin typeface="Calibri"/>
                <a:cs typeface="Calibri"/>
              </a:rPr>
              <a:t>Designer </a:t>
            </a:r>
            <a:r>
              <a:rPr sz="2000" spc="-10" dirty="0">
                <a:latin typeface="Calibri"/>
                <a:cs typeface="Calibri"/>
              </a:rPr>
              <a:t>provides  you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tool </a:t>
            </a:r>
            <a:r>
              <a:rPr sz="2000" spc="-5" dirty="0">
                <a:latin typeface="Calibri"/>
                <a:cs typeface="Calibri"/>
              </a:rPr>
              <a:t>called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viewers.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0355" y="2718816"/>
            <a:ext cx="553364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25640" y="2662427"/>
            <a:ext cx="2118359" cy="80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25640" y="3230956"/>
            <a:ext cx="2118359" cy="263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57600" y="2743200"/>
            <a:ext cx="5486400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57600" y="2743200"/>
            <a:ext cx="54864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623945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</a:t>
            </a:r>
            <a:r>
              <a:rPr spc="-35" dirty="0"/>
              <a:t> </a:t>
            </a:r>
            <a:r>
              <a:rPr spc="-5" dirty="0"/>
              <a:t>Logging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28142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5" dirty="0"/>
              <a:t>SSIS</a:t>
            </a:r>
            <a:r>
              <a:rPr spc="-10" dirty="0"/>
              <a:t> </a:t>
            </a:r>
            <a:r>
              <a:rPr spc="-5" dirty="0"/>
              <a:t>Logging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936865" cy="2404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SSIS logging </a:t>
            </a:r>
            <a:r>
              <a:rPr sz="2000" spc="-5" dirty="0">
                <a:latin typeface="Calibri"/>
                <a:cs typeface="Calibri"/>
              </a:rPr>
              <a:t>helps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20" dirty="0">
                <a:latin typeface="Calibri"/>
                <a:cs typeface="Calibri"/>
              </a:rPr>
              <a:t>keep </a:t>
            </a:r>
            <a:r>
              <a:rPr sz="2000" spc="-10" dirty="0">
                <a:latin typeface="Calibri"/>
                <a:cs typeface="Calibri"/>
              </a:rPr>
              <a:t>track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packages </a:t>
            </a:r>
            <a:r>
              <a:rPr sz="2000" dirty="0">
                <a:latin typeface="Calibri"/>
                <a:cs typeface="Calibri"/>
              </a:rPr>
              <a:t>running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servers.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logging </a:t>
            </a:r>
            <a:r>
              <a:rPr sz="2000" spc="-5" dirty="0">
                <a:latin typeface="Calibri"/>
                <a:cs typeface="Calibri"/>
              </a:rPr>
              <a:t>options in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10" dirty="0">
                <a:latin typeface="Calibri"/>
                <a:cs typeface="Calibri"/>
              </a:rPr>
              <a:t>allows </a:t>
            </a:r>
            <a:r>
              <a:rPr sz="2000" spc="-15" dirty="0">
                <a:latin typeface="Calibri"/>
                <a:cs typeface="Calibri"/>
              </a:rPr>
              <a:t>to record </a:t>
            </a:r>
            <a:r>
              <a:rPr sz="2000" dirty="0">
                <a:latin typeface="Calibri"/>
                <a:cs typeface="Calibri"/>
              </a:rPr>
              <a:t>run </a:t>
            </a:r>
            <a:r>
              <a:rPr sz="2000" spc="-5" dirty="0">
                <a:latin typeface="Calibri"/>
                <a:cs typeface="Calibri"/>
              </a:rPr>
              <a:t>time </a:t>
            </a:r>
            <a:r>
              <a:rPr sz="2000" spc="-10" dirty="0">
                <a:latin typeface="Calibri"/>
                <a:cs typeface="Calibri"/>
              </a:rPr>
              <a:t>package information  </a:t>
            </a:r>
            <a:r>
              <a:rPr sz="2000" dirty="0">
                <a:latin typeface="Calibri"/>
                <a:cs typeface="Calibri"/>
              </a:rPr>
              <a:t>such as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5" dirty="0">
                <a:latin typeface="Calibri"/>
                <a:cs typeface="Calibri"/>
              </a:rPr>
              <a:t>time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errors.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114935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Logging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 done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number of </a:t>
            </a:r>
            <a:r>
              <a:rPr sz="2000" spc="-25" dirty="0">
                <a:latin typeface="Calibri"/>
                <a:cs typeface="Calibri"/>
              </a:rPr>
              <a:t>key </a:t>
            </a:r>
            <a:r>
              <a:rPr sz="2000" spc="-10" dirty="0">
                <a:latin typeface="Calibri"/>
                <a:cs typeface="Calibri"/>
              </a:rPr>
              <a:t>areas </a:t>
            </a:r>
            <a:r>
              <a:rPr sz="2000" spc="-20" dirty="0">
                <a:latin typeface="Calibri"/>
                <a:cs typeface="Calibri"/>
              </a:rPr>
              <a:t>like </a:t>
            </a:r>
            <a:r>
              <a:rPr sz="2000" spc="-5" dirty="0">
                <a:latin typeface="Calibri"/>
                <a:cs typeface="Calibri"/>
              </a:rPr>
              <a:t>SQL Server tables,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Windows </a:t>
            </a:r>
            <a:r>
              <a:rPr sz="2000" spc="-20" dirty="0">
                <a:latin typeface="Calibri"/>
                <a:cs typeface="Calibri"/>
              </a:rPr>
              <a:t>Event </a:t>
            </a:r>
            <a:r>
              <a:rPr sz="2000" spc="5" dirty="0">
                <a:latin typeface="Calibri"/>
                <a:cs typeface="Calibri"/>
              </a:rPr>
              <a:t>Log, </a:t>
            </a:r>
            <a:r>
              <a:rPr sz="2000" spc="-20" dirty="0">
                <a:latin typeface="Calibri"/>
                <a:cs typeface="Calibri"/>
              </a:rPr>
              <a:t>text </a:t>
            </a:r>
            <a:r>
              <a:rPr sz="2000" spc="-5" dirty="0">
                <a:latin typeface="Calibri"/>
                <a:cs typeface="Calibri"/>
              </a:rPr>
              <a:t>files or </a:t>
            </a:r>
            <a:r>
              <a:rPr sz="2000" dirty="0">
                <a:latin typeface="Calibri"/>
                <a:cs typeface="Calibri"/>
              </a:rPr>
              <a:t>XML </a:t>
            </a:r>
            <a:r>
              <a:rPr sz="2000" spc="-5" dirty="0">
                <a:latin typeface="Calibri"/>
                <a:cs typeface="Calibri"/>
              </a:rPr>
              <a:t>files.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63194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Native</a:t>
            </a:r>
            <a:r>
              <a:rPr spc="-5" dirty="0"/>
              <a:t> Logging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7865109" cy="3013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Windows </a:t>
            </a:r>
            <a:r>
              <a:rPr sz="2000" b="1" u="heavy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Event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Log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 The </a:t>
            </a:r>
            <a:r>
              <a:rPr sz="2000" spc="-5" dirty="0">
                <a:latin typeface="Calibri"/>
                <a:cs typeface="Calibri"/>
              </a:rPr>
              <a:t>Windows </a:t>
            </a:r>
            <a:r>
              <a:rPr sz="2000" spc="-20" dirty="0">
                <a:latin typeface="Calibri"/>
                <a:cs typeface="Calibri"/>
              </a:rPr>
              <a:t>Event </a:t>
            </a:r>
            <a:r>
              <a:rPr sz="2000" spc="-5" dirty="0">
                <a:latin typeface="Calibri"/>
                <a:cs typeface="Calibri"/>
              </a:rPr>
              <a:t>Log option logs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to </a:t>
            </a:r>
            <a:r>
              <a:rPr sz="2000" dirty="0">
                <a:latin typeface="Calibri"/>
                <a:cs typeface="Calibri"/>
              </a:rPr>
              <a:t>the  Windows Event Log. This is perfect if you want to integrate with 3rd  party </a:t>
            </a:r>
            <a:r>
              <a:rPr sz="2000" spc="-5" dirty="0">
                <a:latin typeface="Calibri"/>
                <a:cs typeface="Calibri"/>
              </a:rPr>
              <a:t>monitoring solutions.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4965" marR="10033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u="heavy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 The </a:t>
            </a:r>
            <a:r>
              <a:rPr sz="2000" spc="-60" dirty="0">
                <a:latin typeface="Calibri"/>
                <a:cs typeface="Calibri"/>
              </a:rPr>
              <a:t>Text </a:t>
            </a:r>
            <a:r>
              <a:rPr sz="2000" spc="-5" dirty="0">
                <a:latin typeface="Calibri"/>
                <a:cs typeface="Calibri"/>
              </a:rPr>
              <a:t>File option </a:t>
            </a:r>
            <a:r>
              <a:rPr sz="2000" spc="-15" dirty="0">
                <a:latin typeface="Calibri"/>
                <a:cs typeface="Calibri"/>
              </a:rPr>
              <a:t>saves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information </a:t>
            </a:r>
            <a:r>
              <a:rPr sz="2000" spc="-15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plain </a:t>
            </a:r>
            <a:r>
              <a:rPr sz="2000" spc="-20" dirty="0">
                <a:latin typeface="Calibri"/>
                <a:cs typeface="Calibri"/>
              </a:rPr>
              <a:t>text </a:t>
            </a:r>
            <a:r>
              <a:rPr sz="2000" spc="-5" dirty="0">
                <a:latin typeface="Calibri"/>
                <a:cs typeface="Calibri"/>
              </a:rPr>
              <a:t>file  with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comma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separated.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11811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XML File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 The XML </a:t>
            </a:r>
            <a:r>
              <a:rPr sz="2000" spc="-5" dirty="0">
                <a:latin typeface="Calibri"/>
                <a:cs typeface="Calibri"/>
              </a:rPr>
              <a:t>File option </a:t>
            </a:r>
            <a:r>
              <a:rPr sz="2000" spc="-15" dirty="0">
                <a:latin typeface="Calibri"/>
                <a:cs typeface="Calibri"/>
              </a:rPr>
              <a:t>saves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an XML </a:t>
            </a:r>
            <a:r>
              <a:rPr sz="2000" spc="-5" dirty="0">
                <a:latin typeface="Calibri"/>
                <a:cs typeface="Calibri"/>
              </a:rPr>
              <a:t>File </a:t>
            </a:r>
            <a:r>
              <a:rPr sz="2000" spc="-10" dirty="0">
                <a:latin typeface="Calibri"/>
                <a:cs typeface="Calibri"/>
              </a:rPr>
              <a:t>parsed </a:t>
            </a:r>
            <a:r>
              <a:rPr sz="2000" spc="-15" dirty="0">
                <a:latin typeface="Calibri"/>
                <a:cs typeface="Calibri"/>
              </a:rPr>
              <a:t>into  </a:t>
            </a:r>
            <a:r>
              <a:rPr sz="2000" dirty="0">
                <a:latin typeface="Calibri"/>
                <a:cs typeface="Calibri"/>
              </a:rPr>
              <a:t>XML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nodes.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63194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5" dirty="0"/>
              <a:t>Native</a:t>
            </a:r>
            <a:r>
              <a:rPr spc="-5" dirty="0"/>
              <a:t> Logging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7"/>
            <a:ext cx="8004175" cy="19773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</a:tabLst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SQL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Server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- The SQL </a:t>
            </a:r>
            <a:r>
              <a:rPr sz="2000" spc="-5" dirty="0">
                <a:latin typeface="Calibri"/>
                <a:cs typeface="Calibri"/>
              </a:rPr>
              <a:t>Server option logs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to </a:t>
            </a:r>
            <a:r>
              <a:rPr sz="2000" dirty="0">
                <a:latin typeface="Calibri"/>
                <a:cs typeface="Calibri"/>
              </a:rPr>
              <a:t>a SQL </a:t>
            </a:r>
            <a:r>
              <a:rPr sz="2000" spc="-5" dirty="0">
                <a:latin typeface="Calibri"/>
                <a:cs typeface="Calibri"/>
              </a:rPr>
              <a:t>table.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table  </a:t>
            </a:r>
            <a:r>
              <a:rPr sz="2000" dirty="0">
                <a:latin typeface="Calibri"/>
                <a:cs typeface="Calibri"/>
              </a:rPr>
              <a:t>logged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server is </a:t>
            </a:r>
            <a:r>
              <a:rPr sz="2000" dirty="0">
                <a:latin typeface="Calibri"/>
                <a:cs typeface="Calibri"/>
              </a:rPr>
              <a:t>named </a:t>
            </a:r>
            <a:r>
              <a:rPr sz="2000" spc="-20" dirty="0">
                <a:latin typeface="Calibri"/>
                <a:cs typeface="Calibri"/>
              </a:rPr>
              <a:t>SYSssisLog.” </a:t>
            </a:r>
            <a:r>
              <a:rPr sz="2000" spc="-5" dirty="0">
                <a:latin typeface="Calibri"/>
                <a:cs typeface="Calibri"/>
              </a:rPr>
              <a:t>If it does </a:t>
            </a:r>
            <a:r>
              <a:rPr sz="2000" dirty="0">
                <a:latin typeface="Calibri"/>
                <a:cs typeface="Calibri"/>
              </a:rPr>
              <a:t>not </a:t>
            </a:r>
            <a:r>
              <a:rPr sz="2000" spc="-15" dirty="0">
                <a:latin typeface="Calibri"/>
                <a:cs typeface="Calibri"/>
              </a:rPr>
              <a:t>exist, </a:t>
            </a:r>
            <a:r>
              <a:rPr sz="2000" spc="-5" dirty="0">
                <a:latin typeface="Calibri"/>
                <a:cs typeface="Calibri"/>
              </a:rPr>
              <a:t>this table  is </a:t>
            </a:r>
            <a:r>
              <a:rPr sz="2000" spc="-15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automatically by </a:t>
            </a:r>
            <a:r>
              <a:rPr sz="2000" dirty="0">
                <a:latin typeface="Calibri"/>
                <a:cs typeface="Calibri"/>
              </a:rPr>
              <a:t>SSIS </a:t>
            </a: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runs.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14224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SQL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Server Profiler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- </a:t>
            </a:r>
            <a:r>
              <a:rPr sz="2000" dirty="0">
                <a:latin typeface="Calibri"/>
                <a:cs typeface="Calibri"/>
              </a:rPr>
              <a:t>The SQL </a:t>
            </a:r>
            <a:r>
              <a:rPr sz="2000" spc="-5" dirty="0">
                <a:latin typeface="Calibri"/>
                <a:cs typeface="Calibri"/>
              </a:rPr>
              <a:t>Server </a:t>
            </a:r>
            <a:r>
              <a:rPr sz="2000" spc="-10" dirty="0">
                <a:latin typeface="Calibri"/>
                <a:cs typeface="Calibri"/>
              </a:rPr>
              <a:t>Profiler </a:t>
            </a:r>
            <a:r>
              <a:rPr sz="2000" spc="-5" dirty="0">
                <a:latin typeface="Calibri"/>
                <a:cs typeface="Calibri"/>
              </a:rPr>
              <a:t>option logs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file  </a:t>
            </a:r>
            <a:r>
              <a:rPr sz="2000" dirty="0">
                <a:latin typeface="Calibri"/>
                <a:cs typeface="Calibri"/>
              </a:rPr>
              <a:t>as </a:t>
            </a:r>
            <a:r>
              <a:rPr sz="2000" spc="-5" dirty="0">
                <a:latin typeface="Calibri"/>
                <a:cs typeface="Calibri"/>
              </a:rPr>
              <a:t>SQL that can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captured in SQL Server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Profile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67766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Enable</a:t>
            </a:r>
            <a:r>
              <a:rPr spc="5" dirty="0"/>
              <a:t> </a:t>
            </a:r>
            <a:r>
              <a:rPr spc="-5" dirty="0"/>
              <a:t>Logging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2932430" cy="2586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270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Select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provider </a:t>
            </a:r>
            <a:r>
              <a:rPr sz="2000" dirty="0">
                <a:latin typeface="Calibri"/>
                <a:cs typeface="Calibri"/>
              </a:rPr>
              <a:t>type 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package. </a:t>
            </a:r>
            <a:r>
              <a:rPr sz="2000" spc="-10" dirty="0">
                <a:latin typeface="Calibri"/>
                <a:cs typeface="Calibri"/>
              </a:rPr>
              <a:t>More  </a:t>
            </a:r>
            <a:r>
              <a:rPr sz="2000" dirty="0">
                <a:latin typeface="Calibri"/>
                <a:cs typeface="Calibri"/>
              </a:rPr>
              <a:t>than one type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1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logging  </a:t>
            </a:r>
            <a:r>
              <a:rPr sz="2000" spc="-5" dirty="0">
                <a:latin typeface="Calibri"/>
                <a:cs typeface="Calibri"/>
              </a:rPr>
              <a:t>can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done.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Place </a:t>
            </a:r>
            <a:r>
              <a:rPr sz="2000" dirty="0">
                <a:latin typeface="Calibri"/>
                <a:cs typeface="Calibri"/>
              </a:rPr>
              <a:t>a check </a:t>
            </a:r>
            <a:r>
              <a:rPr sz="2000" spc="-10" dirty="0">
                <a:latin typeface="Calibri"/>
                <a:cs typeface="Calibri"/>
              </a:rPr>
              <a:t>next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package name 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left  </a:t>
            </a:r>
            <a:r>
              <a:rPr sz="2000" spc="-5" dirty="0">
                <a:latin typeface="Calibri"/>
                <a:cs typeface="Calibri"/>
              </a:rPr>
              <a:t>pane.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0000" y="929640"/>
            <a:ext cx="4800599" cy="3816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000" y="4008120"/>
            <a:ext cx="5888736" cy="12496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02739" y="5350255"/>
            <a:ext cx="543687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drop </a:t>
            </a:r>
            <a:r>
              <a:rPr sz="2000" spc="-5" dirty="0">
                <a:latin typeface="Calibri"/>
                <a:cs typeface="Calibri"/>
              </a:rPr>
              <a:t>down menu show compatible </a:t>
            </a:r>
            <a:r>
              <a:rPr sz="2000" spc="-15" dirty="0">
                <a:latin typeface="Calibri"/>
                <a:cs typeface="Calibri"/>
              </a:rPr>
              <a:t>providers. 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spc="-10" dirty="0">
                <a:latin typeface="Calibri"/>
                <a:cs typeface="Calibri"/>
              </a:rPr>
              <a:t>there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no </a:t>
            </a:r>
            <a:r>
              <a:rPr sz="2000" spc="-5" dirty="0">
                <a:latin typeface="Calibri"/>
                <a:cs typeface="Calibri"/>
              </a:rPr>
              <a:t>connection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provider </a:t>
            </a:r>
            <a:r>
              <a:rPr sz="2000" dirty="0">
                <a:latin typeface="Calibri"/>
                <a:cs typeface="Calibri"/>
              </a:rPr>
              <a:t>then </a:t>
            </a:r>
            <a:r>
              <a:rPr sz="2000" spc="-5" dirty="0">
                <a:latin typeface="Calibri"/>
                <a:cs typeface="Calibri"/>
              </a:rPr>
              <a:t>can  click &lt;New Connection…&gt; </a:t>
            </a:r>
            <a:r>
              <a:rPr sz="2000" spc="-15" dirty="0">
                <a:latin typeface="Calibri"/>
                <a:cs typeface="Calibri"/>
              </a:rPr>
              <a:t>to create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proper  </a:t>
            </a:r>
            <a:r>
              <a:rPr sz="2000" spc="-5" dirty="0">
                <a:latin typeface="Calibri"/>
                <a:cs typeface="Calibri"/>
              </a:rPr>
              <a:t>connection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67766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Enable</a:t>
            </a:r>
            <a:r>
              <a:rPr spc="5" dirty="0"/>
              <a:t> </a:t>
            </a:r>
            <a:r>
              <a:rPr spc="-5" dirty="0"/>
              <a:t>Logging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9740" y="930656"/>
            <a:ext cx="2637155" cy="5330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102235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Then select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details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0" dirty="0">
                <a:latin typeface="Calibri"/>
                <a:cs typeface="Calibri"/>
              </a:rPr>
              <a:t>what  information </a:t>
            </a:r>
            <a:r>
              <a:rPr sz="2000" spc="-5" dirty="0">
                <a:latin typeface="Calibri"/>
                <a:cs typeface="Calibri"/>
              </a:rPr>
              <a:t>needs </a:t>
            </a:r>
            <a:r>
              <a:rPr sz="2000" spc="-15" dirty="0">
                <a:latin typeface="Calibri"/>
                <a:cs typeface="Calibri"/>
              </a:rPr>
              <a:t>to 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logged.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Under the </a:t>
            </a:r>
            <a:r>
              <a:rPr sz="2000" spc="-10" dirty="0">
                <a:latin typeface="Calibri"/>
                <a:cs typeface="Calibri"/>
              </a:rPr>
              <a:t>Details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tab,  select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events </a:t>
            </a:r>
            <a:r>
              <a:rPr sz="2000" spc="-15" dirty="0">
                <a:latin typeface="Calibri"/>
                <a:cs typeface="Calibri"/>
              </a:rPr>
              <a:t>for  </a:t>
            </a:r>
            <a:r>
              <a:rPr sz="2000" dirty="0">
                <a:latin typeface="Calibri"/>
                <a:cs typeface="Calibri"/>
              </a:rPr>
              <a:t>logging.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event  </a:t>
            </a:r>
            <a:r>
              <a:rPr sz="2000" spc="-10" dirty="0">
                <a:latin typeface="Calibri"/>
                <a:cs typeface="Calibri"/>
              </a:rPr>
              <a:t>occurs </a:t>
            </a:r>
            <a:r>
              <a:rPr sz="2000" dirty="0">
                <a:latin typeface="Calibri"/>
                <a:cs typeface="Calibri"/>
              </a:rPr>
              <a:t>during the 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dirty="0">
                <a:latin typeface="Calibri"/>
                <a:cs typeface="Calibri"/>
              </a:rPr>
              <a:t>run </a:t>
            </a:r>
            <a:r>
              <a:rPr sz="2000" spc="-5" dirty="0">
                <a:latin typeface="Calibri"/>
                <a:cs typeface="Calibri"/>
              </a:rPr>
              <a:t>time it  will log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to 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selected </a:t>
            </a:r>
            <a:r>
              <a:rPr sz="2000" spc="-30" dirty="0">
                <a:latin typeface="Calibri"/>
                <a:cs typeface="Calibri"/>
              </a:rPr>
              <a:t>provider.  </a:t>
            </a:r>
            <a:r>
              <a:rPr sz="2000" dirty="0">
                <a:latin typeface="Calibri"/>
                <a:cs typeface="Calibri"/>
              </a:rPr>
              <a:t>No </a:t>
            </a:r>
            <a:r>
              <a:rPr sz="2000" spc="-15" dirty="0">
                <a:latin typeface="Calibri"/>
                <a:cs typeface="Calibri"/>
              </a:rPr>
              <a:t>matter </a:t>
            </a:r>
            <a:r>
              <a:rPr sz="2000" spc="-5" dirty="0">
                <a:latin typeface="Calibri"/>
                <a:cs typeface="Calibri"/>
              </a:rPr>
              <a:t>which  </a:t>
            </a:r>
            <a:r>
              <a:rPr sz="2000" spc="-10" dirty="0">
                <a:latin typeface="Calibri"/>
                <a:cs typeface="Calibri"/>
              </a:rPr>
              <a:t>provider </a:t>
            </a:r>
            <a:r>
              <a:rPr sz="2000" spc="-5" dirty="0">
                <a:latin typeface="Calibri"/>
                <a:cs typeface="Calibri"/>
              </a:rPr>
              <a:t>is selected </a:t>
            </a:r>
            <a:r>
              <a:rPr sz="2000" dirty="0">
                <a:latin typeface="Calibri"/>
                <a:cs typeface="Calibri"/>
              </a:rPr>
              <a:t>a  </a:t>
            </a:r>
            <a:r>
              <a:rPr sz="2000" spc="-5" dirty="0">
                <a:latin typeface="Calibri"/>
                <a:cs typeface="Calibri"/>
              </a:rPr>
              <a:t>connection needs </a:t>
            </a:r>
            <a:r>
              <a:rPr sz="2000" spc="-15" dirty="0">
                <a:latin typeface="Calibri"/>
                <a:cs typeface="Calibri"/>
              </a:rPr>
              <a:t>to 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selected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use </a:t>
            </a:r>
            <a:r>
              <a:rPr sz="2000" spc="-5" dirty="0">
                <a:latin typeface="Calibri"/>
                <a:cs typeface="Calibri"/>
              </a:rPr>
              <a:t>in  </a:t>
            </a:r>
            <a:r>
              <a:rPr sz="2000" dirty="0">
                <a:latin typeface="Calibri"/>
                <a:cs typeface="Calibri"/>
              </a:rPr>
              <a:t>logging.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52800" y="1066800"/>
            <a:ext cx="5486399" cy="3549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" y="0"/>
            <a:ext cx="912571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639" y="6477000"/>
            <a:ext cx="1051559" cy="196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956" y="249936"/>
            <a:ext cx="8324074" cy="582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2608" y="193547"/>
            <a:ext cx="2677667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0" y="274320"/>
            <a:ext cx="8229600" cy="487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487680"/>
          </a:xfrm>
          <a:prstGeom prst="rect">
            <a:avLst/>
          </a:prstGeom>
          <a:ln w="9144">
            <a:solidFill>
              <a:srgbClr val="92D05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5"/>
              </a:spcBef>
            </a:pPr>
            <a:r>
              <a:rPr spc="-10" dirty="0"/>
              <a:t>Enable</a:t>
            </a:r>
            <a:r>
              <a:rPr spc="5" dirty="0"/>
              <a:t> </a:t>
            </a:r>
            <a:r>
              <a:rPr spc="-5" dirty="0"/>
              <a:t>Logging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5940" y="1083056"/>
            <a:ext cx="8030209" cy="447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Under the </a:t>
            </a:r>
            <a:r>
              <a:rPr sz="2000" spc="-10" dirty="0">
                <a:latin typeface="Calibri"/>
                <a:cs typeface="Calibri"/>
              </a:rPr>
              <a:t>Details tab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5" dirty="0">
                <a:latin typeface="Calibri"/>
                <a:cs typeface="Calibri"/>
              </a:rPr>
              <a:t>is selected </a:t>
            </a:r>
            <a:r>
              <a:rPr sz="2000" spc="-15" dirty="0">
                <a:latin typeface="Calibri"/>
                <a:cs typeface="Calibri"/>
              </a:rPr>
              <a:t>to </a:t>
            </a:r>
            <a:r>
              <a:rPr sz="2000" dirty="0">
                <a:latin typeface="Calibri"/>
                <a:cs typeface="Calibri"/>
              </a:rPr>
              <a:t>be logged.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10" dirty="0">
                <a:latin typeface="Calibri"/>
                <a:cs typeface="Calibri"/>
              </a:rPr>
              <a:t>occurs  </a:t>
            </a:r>
            <a:r>
              <a:rPr sz="2000" dirty="0">
                <a:latin typeface="Calibri"/>
                <a:cs typeface="Calibri"/>
              </a:rPr>
              <a:t>during 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spc="-5" dirty="0">
                <a:latin typeface="Calibri"/>
                <a:cs typeface="Calibri"/>
              </a:rPr>
              <a:t>runtime it logs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to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selected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provider.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974090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Calibri"/>
                <a:cs typeface="Calibri"/>
              </a:rPr>
              <a:t>OnError, </a:t>
            </a:r>
            <a:r>
              <a:rPr sz="2000" spc="-5" dirty="0">
                <a:latin typeface="Calibri"/>
                <a:cs typeface="Calibri"/>
              </a:rPr>
              <a:t>onWarning, </a:t>
            </a:r>
            <a:r>
              <a:rPr sz="2000" spc="-10" dirty="0">
                <a:latin typeface="Calibri"/>
                <a:cs typeface="Calibri"/>
              </a:rPr>
              <a:t>onPreExecute,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15" dirty="0">
                <a:latin typeface="Calibri"/>
                <a:cs typeface="Calibri"/>
              </a:rPr>
              <a:t>onPostExecute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some  commonly used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events.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OnError </a:t>
            </a:r>
            <a:r>
              <a:rPr sz="2000" spc="-10" dirty="0">
                <a:latin typeface="Calibri"/>
                <a:cs typeface="Calibri"/>
              </a:rPr>
              <a:t>fires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10" dirty="0">
                <a:latin typeface="Calibri"/>
                <a:cs typeface="Calibri"/>
              </a:rPr>
              <a:t>error occurs </a:t>
            </a:r>
            <a:r>
              <a:rPr sz="2000" dirty="0">
                <a:latin typeface="Calibri"/>
                <a:cs typeface="Calibri"/>
              </a:rPr>
              <a:t>during the </a:t>
            </a:r>
            <a:r>
              <a:rPr sz="2000" spc="-15" dirty="0">
                <a:latin typeface="Calibri"/>
                <a:cs typeface="Calibri"/>
              </a:rPr>
              <a:t>execution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package.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3683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latin typeface="Calibri"/>
                <a:cs typeface="Calibri"/>
              </a:rPr>
              <a:t>OnWarning fires </a:t>
            </a:r>
            <a:r>
              <a:rPr sz="2000" spc="-5" dirty="0">
                <a:latin typeface="Calibri"/>
                <a:cs typeface="Calibri"/>
              </a:rPr>
              <a:t>if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warning </a:t>
            </a:r>
            <a:r>
              <a:rPr sz="2000" spc="-10" dirty="0">
                <a:latin typeface="Calibri"/>
                <a:cs typeface="Calibri"/>
              </a:rPr>
              <a:t>occurs </a:t>
            </a:r>
            <a:r>
              <a:rPr sz="2000" dirty="0">
                <a:latin typeface="Calibri"/>
                <a:cs typeface="Calibri"/>
              </a:rPr>
              <a:t>during the </a:t>
            </a:r>
            <a:r>
              <a:rPr sz="2000" spc="-10" dirty="0">
                <a:latin typeface="Calibri"/>
                <a:cs typeface="Calibri"/>
              </a:rPr>
              <a:t>package execution.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10" dirty="0">
                <a:latin typeface="Calibri"/>
                <a:cs typeface="Calibri"/>
              </a:rPr>
              <a:t>onPreExecute </a:t>
            </a:r>
            <a:r>
              <a:rPr sz="2000" spc="-15" dirty="0">
                <a:latin typeface="Calibri"/>
                <a:cs typeface="Calibri"/>
              </a:rPr>
              <a:t>event </a:t>
            </a:r>
            <a:r>
              <a:rPr sz="2000" spc="-5" dirty="0">
                <a:latin typeface="Calibri"/>
                <a:cs typeface="Calibri"/>
              </a:rPr>
              <a:t>logs all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before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package </a:t>
            </a:r>
            <a:r>
              <a:rPr sz="2000" dirty="0">
                <a:latin typeface="Calibri"/>
                <a:cs typeface="Calibri"/>
              </a:rPr>
              <a:t>begins</a:t>
            </a:r>
            <a:r>
              <a:rPr sz="2000" spc="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execution.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1428750" indent="-343535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onPostExecute event </a:t>
            </a:r>
            <a:r>
              <a:rPr sz="2000" spc="-5" dirty="0">
                <a:latin typeface="Calibri"/>
                <a:cs typeface="Calibri"/>
              </a:rPr>
              <a:t>option logs all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spc="-10" dirty="0">
                <a:latin typeface="Calibri"/>
                <a:cs typeface="Calibri"/>
              </a:rPr>
              <a:t>after </a:t>
            </a:r>
            <a:r>
              <a:rPr sz="200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package </a:t>
            </a:r>
            <a:r>
              <a:rPr sz="2000" dirty="0">
                <a:latin typeface="Calibri"/>
                <a:cs typeface="Calibri"/>
              </a:rPr>
              <a:t>has </a:t>
            </a:r>
            <a:r>
              <a:rPr sz="2000" spc="-10" dirty="0">
                <a:latin typeface="Calibri"/>
                <a:cs typeface="Calibri"/>
              </a:rPr>
              <a:t>completed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execution.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</TotalTime>
  <Words>8660</Words>
  <Application>Microsoft Office PowerPoint</Application>
  <PresentationFormat>On-screen Show (4:3)</PresentationFormat>
  <Paragraphs>927</Paragraphs>
  <Slides>144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1" baseType="lpstr">
      <vt:lpstr>Arial</vt:lpstr>
      <vt:lpstr>Calibri</vt:lpstr>
      <vt:lpstr>Palatino Linotype</vt:lpstr>
      <vt:lpstr>Symbol</vt:lpstr>
      <vt:lpstr>Times New Roman</vt:lpstr>
      <vt:lpstr>Wingdings</vt:lpstr>
      <vt:lpstr>Office Theme</vt:lpstr>
      <vt:lpstr>ETL with SQL Server  Integration Services(SSIS)</vt:lpstr>
      <vt:lpstr>Agenda</vt:lpstr>
      <vt:lpstr>SSIS Architecture</vt:lpstr>
      <vt:lpstr>SSIS Architecture</vt:lpstr>
      <vt:lpstr>SSIS Architecture</vt:lpstr>
      <vt:lpstr>Getting Started</vt:lpstr>
      <vt:lpstr>SSIS Packages</vt:lpstr>
      <vt:lpstr>Creating an SSIS Package</vt:lpstr>
      <vt:lpstr>BIDS Layout</vt:lpstr>
      <vt:lpstr>Executing SSIS Packages</vt:lpstr>
      <vt:lpstr>Connection Managers</vt:lpstr>
      <vt:lpstr>Designing Packages – Connection Managers</vt:lpstr>
      <vt:lpstr>Control Flow Tasks</vt:lpstr>
      <vt:lpstr>Designing Packages – Control Flow Tasks</vt:lpstr>
      <vt:lpstr>Control Flow</vt:lpstr>
      <vt:lpstr>Precedence Constraints</vt:lpstr>
      <vt:lpstr>Precedence Constraints</vt:lpstr>
      <vt:lpstr>Precedence Constraints</vt:lpstr>
      <vt:lpstr>Precedence Constraints Evaluation Operations</vt:lpstr>
      <vt:lpstr>Precedence Constraints</vt:lpstr>
      <vt:lpstr>Precedence Constraints Execution Results</vt:lpstr>
      <vt:lpstr>Annotated Precedence Constraints</vt:lpstr>
      <vt:lpstr>Execute SQL Task</vt:lpstr>
      <vt:lpstr>Execute SQL Task</vt:lpstr>
      <vt:lpstr>Data Flow Task</vt:lpstr>
      <vt:lpstr>Send Email Task</vt:lpstr>
      <vt:lpstr>Script Task</vt:lpstr>
      <vt:lpstr>Script Task</vt:lpstr>
      <vt:lpstr>Containers</vt:lpstr>
      <vt:lpstr>Sequence Container</vt:lpstr>
      <vt:lpstr>For Loop Container</vt:lpstr>
      <vt:lpstr>Foreach Loop Container</vt:lpstr>
      <vt:lpstr>Foreach Loop Container</vt:lpstr>
      <vt:lpstr>Data Flow Tasks</vt:lpstr>
      <vt:lpstr>Designing Packages – Data Flow Tasks</vt:lpstr>
      <vt:lpstr>Data Sources</vt:lpstr>
      <vt:lpstr>Data Sources</vt:lpstr>
      <vt:lpstr>Data Sources</vt:lpstr>
      <vt:lpstr>Data Sources</vt:lpstr>
      <vt:lpstr>Data Sources</vt:lpstr>
      <vt:lpstr>Data Destinations</vt:lpstr>
      <vt:lpstr>Data Destinations</vt:lpstr>
      <vt:lpstr>Data Destinations</vt:lpstr>
      <vt:lpstr>Data Transformations</vt:lpstr>
      <vt:lpstr>Transformation Categories</vt:lpstr>
      <vt:lpstr>Transformation Categories</vt:lpstr>
      <vt:lpstr>Data Transformation – Conditional Split</vt:lpstr>
      <vt:lpstr>Data Transformation – Data Conversion</vt:lpstr>
      <vt:lpstr>Data Transformation – Derived Column</vt:lpstr>
      <vt:lpstr>Data Transformation – Lookup</vt:lpstr>
      <vt:lpstr>Data Transformation – Lookup</vt:lpstr>
      <vt:lpstr>PowerPoint Presentation</vt:lpstr>
      <vt:lpstr>Data Transformation – Lookup</vt:lpstr>
      <vt:lpstr>Data Transformation – Merge</vt:lpstr>
      <vt:lpstr>Data Transformation – Merge Join</vt:lpstr>
      <vt:lpstr>Data Transformation – Merge Join</vt:lpstr>
      <vt:lpstr>Data Transformation – Multicast</vt:lpstr>
      <vt:lpstr>PowerPoint Presentation</vt:lpstr>
      <vt:lpstr>Data Transformation – Sort</vt:lpstr>
      <vt:lpstr>Data Transformation – Union All</vt:lpstr>
      <vt:lpstr>Data Transformation – Slowly Changing Dimension</vt:lpstr>
      <vt:lpstr>Data Transformation – Slowly Changing Dimension</vt:lpstr>
      <vt:lpstr>Data Transformation – Slowly Changing Dimension</vt:lpstr>
      <vt:lpstr>Variables in SSIS</vt:lpstr>
      <vt:lpstr>Variables</vt:lpstr>
      <vt:lpstr>Use of Variables</vt:lpstr>
      <vt:lpstr>System Variables</vt:lpstr>
      <vt:lpstr>System Variables</vt:lpstr>
      <vt:lpstr>User-Defined Variables</vt:lpstr>
      <vt:lpstr>Variables Usage Scenarios</vt:lpstr>
      <vt:lpstr>Variables Usage Scenarios</vt:lpstr>
      <vt:lpstr>Variables Usage Scenarios</vt:lpstr>
      <vt:lpstr>Properties of Variables</vt:lpstr>
      <vt:lpstr>Expressions in SSIS</vt:lpstr>
      <vt:lpstr>Expressions</vt:lpstr>
      <vt:lpstr>Components that use Expressions</vt:lpstr>
      <vt:lpstr>Components that use Expressions</vt:lpstr>
      <vt:lpstr>Package Debugging</vt:lpstr>
      <vt:lpstr>Package Debugging</vt:lpstr>
      <vt:lpstr>Data Viewers – Debugging Data Flow</vt:lpstr>
      <vt:lpstr>Data Viewers</vt:lpstr>
      <vt:lpstr>PowerPoint Presentation</vt:lpstr>
      <vt:lpstr>Progress Reporting</vt:lpstr>
      <vt:lpstr>Row Count and Progress Reporting</vt:lpstr>
      <vt:lpstr>Breakpoints</vt:lpstr>
      <vt:lpstr>Breakpoints - Debugging Control Flow</vt:lpstr>
      <vt:lpstr>Enabling Breakpoints</vt:lpstr>
      <vt:lpstr>Enabling Breakpoints</vt:lpstr>
      <vt:lpstr>Breakpoint for ForEach Loop Container</vt:lpstr>
      <vt:lpstr>Progress Reporting - Debugging Control Flow</vt:lpstr>
      <vt:lpstr>Debug Window – Debugging Control Flow</vt:lpstr>
      <vt:lpstr>Debugging Data Flow</vt:lpstr>
      <vt:lpstr>SSIS Logging</vt:lpstr>
      <vt:lpstr>SSIS Logging</vt:lpstr>
      <vt:lpstr>Native Logging</vt:lpstr>
      <vt:lpstr>Native Logging</vt:lpstr>
      <vt:lpstr>Enable Logging</vt:lpstr>
      <vt:lpstr>Enable Logging</vt:lpstr>
      <vt:lpstr>Enable Logging</vt:lpstr>
      <vt:lpstr>Event Handlers</vt:lpstr>
      <vt:lpstr>Event Handlers</vt:lpstr>
      <vt:lpstr>Frequently used Event Handlers</vt:lpstr>
      <vt:lpstr>Enabling Event Handlers</vt:lpstr>
      <vt:lpstr>Checkpoints</vt:lpstr>
      <vt:lpstr>Checkpoints</vt:lpstr>
      <vt:lpstr>Checkpoints</vt:lpstr>
      <vt:lpstr>Checkpoints</vt:lpstr>
      <vt:lpstr>Checkpoints</vt:lpstr>
      <vt:lpstr>Checkpoints</vt:lpstr>
      <vt:lpstr>PowerPoint Presentation</vt:lpstr>
      <vt:lpstr>Checkpoints</vt:lpstr>
      <vt:lpstr>Checkpoints</vt:lpstr>
      <vt:lpstr>Package Explorer</vt:lpstr>
      <vt:lpstr>Package Explorer</vt:lpstr>
      <vt:lpstr>SSIS Configurations</vt:lpstr>
      <vt:lpstr>SSIS Configurations</vt:lpstr>
      <vt:lpstr>SSIS Configurations applied during run time</vt:lpstr>
      <vt:lpstr>Summary of Package Configuration types</vt:lpstr>
      <vt:lpstr>SSIS Configurations</vt:lpstr>
      <vt:lpstr>Enabling SSIS Configurations</vt:lpstr>
      <vt:lpstr>XML Configuration</vt:lpstr>
      <vt:lpstr>XML Configuration</vt:lpstr>
      <vt:lpstr>XML Configuration</vt:lpstr>
      <vt:lpstr>SQL Server Configuration</vt:lpstr>
      <vt:lpstr>SQL Server Configuration</vt:lpstr>
      <vt:lpstr>Environment Variable Configuration</vt:lpstr>
      <vt:lpstr>Best Practices</vt:lpstr>
      <vt:lpstr>Best Practices - Optimization Techniques</vt:lpstr>
      <vt:lpstr>SSIS CASE Study</vt:lpstr>
      <vt:lpstr>PowerPoint Presentation</vt:lpstr>
      <vt:lpstr>Problem</vt:lpstr>
      <vt:lpstr>Source File</vt:lpstr>
      <vt:lpstr>Destination</vt:lpstr>
      <vt:lpstr>Mapping</vt:lpstr>
      <vt:lpstr>Steps Involved</vt:lpstr>
      <vt:lpstr>Problem</vt:lpstr>
      <vt:lpstr>Steps Involved</vt:lpstr>
      <vt:lpstr>Problem</vt:lpstr>
      <vt:lpstr>Steps Involved</vt:lpstr>
      <vt:lpstr>Problem</vt:lpstr>
      <vt:lpstr>Steps Involved</vt:lpstr>
      <vt:lpstr>Problem</vt:lpstr>
      <vt:lpstr>Steps Involved</vt:lpstr>
      <vt:lpstr>Questions 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Agarwal, Garima</dc:creator>
  <cp:lastModifiedBy>Chakraborty, Somarita (US - Bengaluru)</cp:lastModifiedBy>
  <cp:revision>5</cp:revision>
  <dcterms:created xsi:type="dcterms:W3CDTF">2019-05-14T12:59:40Z</dcterms:created>
  <dcterms:modified xsi:type="dcterms:W3CDTF">2019-05-15T05:27:11Z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2016-12-16T00:00:00Z</vt:filetime>
  </property>
  <property fmtid="{D5CDD505-2E9C-101B-9397-08002B2CF9AE}" pid="3" name="Creator">
    <vt:lpwstr>Acrobat PDFMaker 11 for PowerPoint</vt:lpwstr>
  </property>
  <property fmtid="{D5CDD505-2E9C-101B-9397-08002B2CF9AE}" pid="4" name="LastSaved">
    <vt:filetime>2019-05-14T00:00:00Z</vt:filetime>
  </property>
</Properties>
</file>